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8"/>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heLZNful8OcPXkVfhjr7nouqAd2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25B5BF8-8AAE-4529-B7C1-3E2BDABCAE70}">
  <a:tblStyle styleId="{C25B5BF8-8AAE-4529-B7C1-3E2BDABCAE7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01" autoAdjust="0"/>
    <p:restoredTop sz="94660"/>
  </p:normalViewPr>
  <p:slideViewPr>
    <p:cSldViewPr snapToGrid="0">
      <p:cViewPr>
        <p:scale>
          <a:sx n="80" d="100"/>
          <a:sy n="80" d="100"/>
        </p:scale>
        <p:origin x="444" y="-7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8" name="Google Shape;398;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5" name="Google Shape;41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7" name="Google Shape;4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4" name="Google Shape;464;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5" name="Google Shape;475;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0" name="Google Shape;48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0" name="Google Shape;51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5" name="Google Shape;52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2"/>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42"/>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42"/>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42"/>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42"/>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42"/>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42"/>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4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4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4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4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4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4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4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4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4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4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4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4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4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4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4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4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4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4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4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4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4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4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4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4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4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4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4"/>
          <p:cNvSpPr txBox="1"/>
          <p:nvPr/>
        </p:nvSpPr>
        <p:spPr>
          <a:xfrm>
            <a:off x="695952"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n-US" sz="4800" b="1" dirty="0">
                <a:latin typeface="Arial" panose="020B0604020202020204" pitchFamily="34" charset="0"/>
                <a:ea typeface="Cambria"/>
                <a:cs typeface="Arial" panose="020B0604020202020204" pitchFamily="34" charset="0"/>
                <a:sym typeface="Cambria"/>
              </a:rPr>
              <a:t>ĐO LƯỜNG VÀ XÁC MINH (M&amp;V)</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TIẾT KIỆM NĂNG LƯỢNG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35" name="Google Shape;235;p13"/>
          <p:cNvSpPr txBox="1"/>
          <p:nvPr/>
        </p:nvSpPr>
        <p:spPr>
          <a:xfrm>
            <a:off x="480616" y="2278252"/>
            <a:ext cx="7126009"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Energy Savings </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Phần năng lượng không còn cần dung tới sau khi triển khai biện pháp cải tiến hiệu suất (ECM) so với mức tiêu thụ trước đó trong điều kiện tương đương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
        <p:nvSpPr>
          <p:cNvPr id="236" name="Google Shape;236;p13"/>
          <p:cNvSpPr txBox="1"/>
          <p:nvPr/>
        </p:nvSpPr>
        <p:spPr>
          <a:xfrm>
            <a:off x="480616" y="5188890"/>
            <a:ext cx="7126009" cy="1451112"/>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panose="020B0604020202020204" pitchFamily="34" charset="0"/>
                <a:ea typeface="Cambria"/>
                <a:cs typeface="Arial" panose="020B0604020202020204" pitchFamily="34" charset="0"/>
                <a:sym typeface="Cambria"/>
              </a:rPr>
              <a:t>Tiết kiệm năng lượng =E</a:t>
            </a:r>
            <a:r>
              <a:rPr lang="en-US" sz="3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baseline</a:t>
            </a:r>
            <a:r>
              <a:rPr lang="en-US" sz="3200" b="0" i="0" u="none" strike="noStrike" cap="none">
                <a:solidFill>
                  <a:srgbClr val="000000"/>
                </a:solidFill>
                <a:latin typeface="Arial" panose="020B0604020202020204" pitchFamily="34" charset="0"/>
                <a:ea typeface="Cambria"/>
                <a:cs typeface="Arial" panose="020B0604020202020204" pitchFamily="34" charset="0"/>
                <a:sym typeface="Cambria"/>
              </a:rPr>
              <a:t>​−E</a:t>
            </a:r>
            <a:r>
              <a:rPr lang="en-US" sz="3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reporting​ </a:t>
            </a:r>
            <a:r>
              <a:rPr lang="en-US" sz="3200" b="0" i="0" u="none" strike="noStrike" cap="none">
                <a:solidFill>
                  <a:srgbClr val="000000"/>
                </a:solidFill>
                <a:latin typeface="Arial" panose="020B0604020202020204" pitchFamily="34" charset="0"/>
                <a:ea typeface="Cambria"/>
                <a:cs typeface="Arial" panose="020B0604020202020204" pitchFamily="34" charset="0"/>
                <a:sym typeface="Cambria"/>
              </a:rPr>
              <a:t>± Δ</a:t>
            </a:r>
            <a:r>
              <a:rPr lang="en-US" sz="3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adjustments​</a:t>
            </a:r>
            <a:endParaRPr sz="2200" b="0" i="0" u="none" strike="noStrike" cap="none" baseline="-25000">
              <a:solidFill>
                <a:srgbClr val="000000"/>
              </a:solidFill>
              <a:latin typeface="Arial" panose="020B0604020202020204" pitchFamily="34" charset="0"/>
              <a:ea typeface="Cambria"/>
              <a:cs typeface="Arial" panose="020B0604020202020204" pitchFamily="34" charset="0"/>
              <a:sym typeface="Cambria"/>
            </a:endParaRPr>
          </a:p>
        </p:txBody>
      </p:sp>
      <p:sp>
        <p:nvSpPr>
          <p:cNvPr id="237" name="Google Shape;237;p13"/>
          <p:cNvSpPr txBox="1"/>
          <p:nvPr/>
        </p:nvSpPr>
        <p:spPr>
          <a:xfrm>
            <a:off x="7929713" y="2278252"/>
            <a:ext cx="4013070" cy="4361751"/>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E</a:t>
            </a:r>
            <a:r>
              <a:rPr lang="en-US" sz="2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baseline</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năng lượng sử dụng trong giai đoạn trước cải tiến</a:t>
            </a:r>
            <a:endParaRPr>
              <a:latin typeface="Arial" panose="020B0604020202020204" pitchFamily="34" charset="0"/>
              <a:cs typeface="Arial" panose="020B0604020202020204" pitchFamily="34" charset="0"/>
            </a:endParaRPr>
          </a:p>
          <a:p>
            <a:pPr marL="571500" marR="0" lvl="0" indent="-3429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E</a:t>
            </a:r>
            <a:r>
              <a:rPr lang="en-US" sz="2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reporting</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năng lượng đo được sau cải tiến</a:t>
            </a:r>
            <a:endParaRPr>
              <a:latin typeface="Arial" panose="020B0604020202020204" pitchFamily="34" charset="0"/>
              <a:cs typeface="Arial" panose="020B0604020202020204" pitchFamily="34" charset="0"/>
            </a:endParaRPr>
          </a:p>
          <a:p>
            <a:pPr marL="571500" marR="0" lvl="0" indent="-3429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Δ </a:t>
            </a:r>
            <a:r>
              <a:rPr lang="en-US" sz="2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adjustments</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điều chỉnh do thay đổi điều kiện vận hành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ĐIỀU CHỈNH (ADJUSTMENTS)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43" name="Google Shape;243;p14"/>
          <p:cNvSpPr txBox="1"/>
          <p:nvPr/>
        </p:nvSpPr>
        <p:spPr>
          <a:xfrm>
            <a:off x="838200" y="2707804"/>
            <a:ext cx="10515600" cy="3436322"/>
          </a:xfrm>
          <a:prstGeom prst="rect">
            <a:avLst/>
          </a:prstGeom>
          <a:solidFill>
            <a:schemeClr val="bg1"/>
          </a:solid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xác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bằng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so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sau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retrofit, có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đến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(Adjustments) </a:t>
            </a:r>
            <a:endParaRPr dirty="0">
              <a:latin typeface="Arial" panose="020B0604020202020204" pitchFamily="34" charset="0"/>
              <a:cs typeface="Arial" panose="020B0604020202020204" pitchFamily="34" charset="0"/>
            </a:endParaRPr>
          </a:p>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Đưa</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ở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hai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thời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điểm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về</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cùng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một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so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sánh</a:t>
            </a:r>
            <a:endParaRPr dirty="0">
              <a:latin typeface="Arial" panose="020B0604020202020204" pitchFamily="34" charset="0"/>
              <a:cs typeface="Arial" panose="020B0604020202020204" pitchFamily="34" charset="0"/>
            </a:endParaRPr>
          </a:p>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Các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ảnh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hưởng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đến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tiêu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thụ</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dirty="0">
              <a:latin typeface="Arial" panose="020B0604020202020204" pitchFamily="34" charset="0"/>
              <a:cs typeface="Arial" panose="020B0604020202020204" pitchFamily="34" charset="0"/>
            </a:endParaRPr>
          </a:p>
          <a:p>
            <a:pPr marL="800100" marR="0" lvl="3" indent="-342900" algn="l" rtl="0">
              <a:lnSpc>
                <a:spcPct val="90000"/>
              </a:lnSpc>
              <a:spcBef>
                <a:spcPts val="500"/>
              </a:spcBef>
              <a:spcAft>
                <a:spcPts val="0"/>
              </a:spcAft>
              <a:buClr>
                <a:srgbClr val="000000"/>
              </a:buClr>
              <a:buSzPts val="1800"/>
              <a:buFont typeface="Courier New"/>
              <a:buChar char="o"/>
            </a:pP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Thời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endParaRPr dirty="0">
              <a:latin typeface="Arial" panose="020B0604020202020204" pitchFamily="34" charset="0"/>
              <a:cs typeface="Arial" panose="020B0604020202020204" pitchFamily="34" charset="0"/>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(occupancy) </a:t>
            </a:r>
            <a:endParaRPr dirty="0">
              <a:latin typeface="Arial" panose="020B0604020202020204" pitchFamily="34" charset="0"/>
              <a:cs typeface="Arial" panose="020B0604020202020204" pitchFamily="34" charset="0"/>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Sản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đầu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endParaRPr dirty="0">
              <a:latin typeface="Arial" panose="020B0604020202020204" pitchFamily="34" charset="0"/>
              <a:cs typeface="Arial" panose="020B0604020202020204" pitchFamily="34" charset="0"/>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bị</a:t>
            </a:r>
            <a:endParaRPr dirty="0">
              <a:latin typeface="Arial" panose="020B0604020202020204" pitchFamily="34" charset="0"/>
              <a:cs typeface="Arial" panose="020B0604020202020204" pitchFamily="34" charset="0"/>
            </a:endParaRPr>
          </a:p>
          <a:p>
            <a:pPr marL="457200" marR="0" lvl="0" indent="-228600" algn="l" rtl="0">
              <a:lnSpc>
                <a:spcPct val="90000"/>
              </a:lnSpc>
              <a:spcBef>
                <a:spcPts val="1000"/>
              </a:spcBef>
              <a:spcAft>
                <a:spcPts val="0"/>
              </a:spcAft>
              <a:buClr>
                <a:srgbClr val="000000"/>
              </a:buClr>
              <a:buSzPts val="1800"/>
              <a:buFont typeface="Arial"/>
              <a:buNone/>
            </a:pPr>
            <a:endParaRPr sz="22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ĐIỀU CHỈNH (ADJUSTMENTS)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249" name="Google Shape;249;p15"/>
          <p:cNvGrpSpPr/>
          <p:nvPr/>
        </p:nvGrpSpPr>
        <p:grpSpPr>
          <a:xfrm>
            <a:off x="1206270" y="2418491"/>
            <a:ext cx="9964410" cy="4072319"/>
            <a:chOff x="48" y="14011"/>
            <a:chExt cx="9964410" cy="4072319"/>
          </a:xfrm>
        </p:grpSpPr>
        <p:sp>
          <p:nvSpPr>
            <p:cNvPr id="250" name="Google Shape;250;p15"/>
            <p:cNvSpPr/>
            <p:nvPr/>
          </p:nvSpPr>
          <p:spPr>
            <a:xfrm>
              <a:off x="48" y="14011"/>
              <a:ext cx="4656266" cy="1612800"/>
            </a:xfrm>
            <a:prstGeom prst="rect">
              <a:avLst/>
            </a:prstGeom>
            <a:solidFill>
              <a:srgbClr val="009DD9"/>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1" name="Google Shape;251;p15"/>
            <p:cNvSpPr txBox="1"/>
            <p:nvPr/>
          </p:nvSpPr>
          <p:spPr>
            <a:xfrm>
              <a:off x="48" y="14011"/>
              <a:ext cx="4656266" cy="1612800"/>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Áp dụng khi</a:t>
              </a:r>
              <a:endParaRPr>
                <a:latin typeface="Arial" panose="020B0604020202020204" pitchFamily="34" charset="0"/>
                <a:cs typeface="Arial" panose="020B0604020202020204" pitchFamily="34" charset="0"/>
              </a:endParaRPr>
            </a:p>
          </p:txBody>
        </p:sp>
        <p:sp>
          <p:nvSpPr>
            <p:cNvPr id="252" name="Google Shape;252;p15"/>
            <p:cNvSpPr/>
            <p:nvPr/>
          </p:nvSpPr>
          <p:spPr>
            <a:xfrm>
              <a:off x="48" y="1626811"/>
              <a:ext cx="4656266" cy="2459519"/>
            </a:xfrm>
            <a:prstGeom prst="rect">
              <a:avLst/>
            </a:prstGeom>
            <a:solidFill>
              <a:srgbClr val="C9DDF0">
                <a:alpha val="89803"/>
              </a:srgbClr>
            </a:solidFill>
            <a:ln w="25400" cap="flat" cmpd="sng">
              <a:solidFill>
                <a:srgbClr val="C9DD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3" name="Google Shape;253;p15"/>
            <p:cNvSpPr txBox="1"/>
            <p:nvPr/>
          </p:nvSpPr>
          <p:spPr>
            <a:xfrm>
              <a:off x="48" y="1626811"/>
              <a:ext cx="4656266" cy="245951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về</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sau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retrofit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tế</a:t>
              </a: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về</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bộ</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cố</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giả</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a:t>
              </a: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1" indent="-101600" algn="l" rtl="0">
                <a:lnSpc>
                  <a:spcPct val="90000"/>
                </a:lnSpc>
                <a:spcBef>
                  <a:spcPts val="300"/>
                </a:spcBef>
                <a:spcAft>
                  <a:spcPts val="0"/>
                </a:spcAft>
                <a:buClr>
                  <a:schemeClr val="dk1"/>
                </a:buClr>
                <a:buSzPts val="2000"/>
                <a:buFont typeface="Calibri"/>
                <a:buNone/>
              </a:pP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254" name="Google Shape;254;p15"/>
            <p:cNvSpPr/>
            <p:nvPr/>
          </p:nvSpPr>
          <p:spPr>
            <a:xfrm>
              <a:off x="5308192" y="14011"/>
              <a:ext cx="4656266" cy="1612800"/>
            </a:xfrm>
            <a:prstGeom prst="rect">
              <a:avLst/>
            </a:prstGeom>
            <a:solidFill>
              <a:srgbClr val="0ACFD8"/>
            </a:solidFill>
            <a:ln w="25400" cap="flat" cmpd="sng">
              <a:solidFill>
                <a:srgbClr val="0ACF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5" name="Google Shape;255;p15"/>
            <p:cNvSpPr txBox="1"/>
            <p:nvPr/>
          </p:nvSpPr>
          <p:spPr>
            <a:xfrm>
              <a:off x="5308192" y="14011"/>
              <a:ext cx="4656266" cy="1612800"/>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Mục đích</a:t>
              </a:r>
              <a:endParaRPr>
                <a:latin typeface="Arial" panose="020B0604020202020204" pitchFamily="34" charset="0"/>
                <a:cs typeface="Arial" panose="020B0604020202020204" pitchFamily="34" charset="0"/>
              </a:endParaRPr>
            </a:p>
          </p:txBody>
        </p:sp>
        <p:sp>
          <p:nvSpPr>
            <p:cNvPr id="256" name="Google Shape;256;p15"/>
            <p:cNvSpPr/>
            <p:nvPr/>
          </p:nvSpPr>
          <p:spPr>
            <a:xfrm>
              <a:off x="5308192" y="1626811"/>
              <a:ext cx="4656266" cy="2459519"/>
            </a:xfrm>
            <a:prstGeom prst="rect">
              <a:avLst/>
            </a:prstGeom>
            <a:solidFill>
              <a:srgbClr val="C9ECF0">
                <a:alpha val="89803"/>
              </a:srgbClr>
            </a:solidFill>
            <a:ln w="25400" cap="flat" cmpd="sng">
              <a:solidFill>
                <a:srgbClr val="C9EC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7" name="Google Shape;257;p15"/>
            <p:cNvSpPr txBox="1"/>
            <p:nvPr/>
          </p:nvSpPr>
          <p:spPr>
            <a:xfrm>
              <a:off x="5308192" y="1626811"/>
              <a:ext cx="4656266" cy="245951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Đảm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bảo</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so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sau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là công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bằng</a:t>
              </a:r>
              <a:endParaRPr dirty="0">
                <a:latin typeface="Arial" panose="020B0604020202020204" pitchFamily="34" charset="0"/>
                <a:cs typeface="Arial" panose="020B0604020202020204" pitchFamily="34" charset="0"/>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Phản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đúng</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tác</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cải</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dirty="0">
                <a:latin typeface="Arial" panose="020B0604020202020204" pitchFamily="34" charset="0"/>
                <a:cs typeface="Arial" panose="020B0604020202020204" pitchFamily="34" charset="0"/>
              </a:endParaRPr>
            </a:p>
            <a:p>
              <a:pPr marL="228600" marR="0" lvl="1" indent="-101600" algn="l" rtl="0">
                <a:lnSpc>
                  <a:spcPct val="90000"/>
                </a:lnSpc>
                <a:spcBef>
                  <a:spcPts val="300"/>
                </a:spcBef>
                <a:spcAft>
                  <a:spcPts val="0"/>
                </a:spcAft>
                <a:buClr>
                  <a:schemeClr val="dk1"/>
                </a:buClr>
                <a:buSzPts val="2000"/>
                <a:buFont typeface="Courier New"/>
                <a:buNone/>
              </a:pP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HAI LOẠI ĐIỀU CHỈNH (ADJUSTMENTS)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263" name="Google Shape;263;p16"/>
          <p:cNvGraphicFramePr/>
          <p:nvPr>
            <p:extLst>
              <p:ext uri="{D42A27DB-BD31-4B8C-83A1-F6EECF244321}">
                <p14:modId xmlns:p14="http://schemas.microsoft.com/office/powerpoint/2010/main" val="2906232376"/>
              </p:ext>
            </p:extLst>
          </p:nvPr>
        </p:nvGraphicFramePr>
        <p:xfrm>
          <a:off x="941166" y="2506352"/>
          <a:ext cx="10430175" cy="3891800"/>
        </p:xfrm>
        <a:graphic>
          <a:graphicData uri="http://schemas.openxmlformats.org/drawingml/2006/table">
            <a:tbl>
              <a:tblPr>
                <a:noFill/>
                <a:tableStyleId>{C25B5BF8-8AAE-4529-B7C1-3E2BDABCAE70}</a:tableStyleId>
              </a:tblPr>
              <a:tblGrid>
                <a:gridCol w="5621225">
                  <a:extLst>
                    <a:ext uri="{9D8B030D-6E8A-4147-A177-3AD203B41FA5}">
                      <a16:colId xmlns:a16="http://schemas.microsoft.com/office/drawing/2014/main" val="20000"/>
                    </a:ext>
                  </a:extLst>
                </a:gridCol>
                <a:gridCol w="4808950">
                  <a:extLst>
                    <a:ext uri="{9D8B030D-6E8A-4147-A177-3AD203B41FA5}">
                      <a16:colId xmlns:a16="http://schemas.microsoft.com/office/drawing/2014/main" val="20001"/>
                    </a:ext>
                  </a:extLst>
                </a:gridCol>
              </a:tblGrid>
              <a:tr h="1054350">
                <a:tc>
                  <a:txBody>
                    <a:bodyPr/>
                    <a:lstStyle/>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Routine Adjustments </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(Điều chỉnh thường quy)</a:t>
                      </a:r>
                      <a:endParaRPr sz="2000" b="1">
                        <a:latin typeface="Arial" panose="020B0604020202020204" pitchFamily="34" charset="0"/>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ECF2D9"/>
                    </a:solidFill>
                  </a:tcPr>
                </a:tc>
                <a:tc>
                  <a:txBody>
                    <a:bodyPr/>
                    <a:lstStyle/>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Non-Routine Adjustments</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(Điều chỉnh phi thường quy)</a:t>
                      </a:r>
                      <a:endParaRPr>
                        <a:latin typeface="Arial" panose="020B0604020202020204" pitchFamily="34" charset="0"/>
                        <a:cs typeface="Arial" panose="020B0604020202020204" pitchFamily="34" charset="0"/>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ECF2D9"/>
                    </a:solidFill>
                  </a:tcPr>
                </a:tc>
                <a:extLst>
                  <a:ext uri="{0D108BD9-81ED-4DB2-BD59-A6C34878D82A}">
                    <a16:rowId xmlns:a16="http://schemas.microsoft.com/office/drawing/2014/main" val="10000"/>
                  </a:ext>
                </a:extLst>
              </a:tr>
              <a:tr h="2837450">
                <a:tc>
                  <a:txBody>
                    <a:bodyPr/>
                    <a:lstStyle/>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Dùng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cho</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những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thay</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đổi</a:t>
                      </a:r>
                      <a:r>
                        <a:rPr lang="en-US" sz="2000" b="0" dirty="0">
                          <a:latin typeface="Arial" panose="020B0604020202020204" pitchFamily="34" charset="0"/>
                          <a:ea typeface="Cambria"/>
                          <a:cs typeface="Arial" panose="020B0604020202020204" pitchFamily="34" charset="0"/>
                          <a:sym typeface="Cambria"/>
                        </a:rPr>
                        <a:t> có </a:t>
                      </a:r>
                      <a:r>
                        <a:rPr lang="en-US" sz="2000" b="0" dirty="0" err="1">
                          <a:latin typeface="Arial" panose="020B0604020202020204" pitchFamily="34" charset="0"/>
                          <a:ea typeface="Cambria"/>
                          <a:cs typeface="Arial" panose="020B0604020202020204" pitchFamily="34" charset="0"/>
                          <a:sym typeface="Cambria"/>
                        </a:rPr>
                        <a:t>thể</a:t>
                      </a:r>
                      <a:r>
                        <a:rPr lang="en-US" sz="2000" b="0" dirty="0">
                          <a:latin typeface="Arial" panose="020B0604020202020204" pitchFamily="34" charset="0"/>
                          <a:ea typeface="Cambria"/>
                          <a:cs typeface="Arial" panose="020B0604020202020204" pitchFamily="34" charset="0"/>
                          <a:sym typeface="Cambria"/>
                        </a:rPr>
                        <a:t> dự </a:t>
                      </a:r>
                      <a:r>
                        <a:rPr lang="en-US" sz="2000" b="0" dirty="0" err="1">
                          <a:latin typeface="Arial" panose="020B0604020202020204" pitchFamily="34" charset="0"/>
                          <a:ea typeface="Cambria"/>
                          <a:cs typeface="Arial" panose="020B0604020202020204" pitchFamily="34" charset="0"/>
                          <a:sym typeface="Cambria"/>
                        </a:rPr>
                        <a:t>đoán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trước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trong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giai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đoạn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sau</a:t>
                      </a:r>
                      <a:r>
                        <a:rPr lang="en-US" sz="2000" b="0" dirty="0">
                          <a:latin typeface="Arial" panose="020B0604020202020204" pitchFamily="34" charset="0"/>
                          <a:ea typeface="Cambria"/>
                          <a:cs typeface="Arial" panose="020B0604020202020204" pitchFamily="34" charset="0"/>
                          <a:sym typeface="Cambria"/>
                        </a:rPr>
                        <a:t> retrofit (</a:t>
                      </a:r>
                      <a:r>
                        <a:rPr lang="en-US" sz="2000" b="0" dirty="0" err="1">
                          <a:latin typeface="Arial" panose="020B0604020202020204" pitchFamily="34" charset="0"/>
                          <a:ea typeface="Cambria"/>
                          <a:cs typeface="Arial" panose="020B0604020202020204" pitchFamily="34" charset="0"/>
                          <a:sym typeface="Cambria"/>
                        </a:rPr>
                        <a:t>thời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tiết</a:t>
                      </a:r>
                      <a:r>
                        <a:rPr lang="en-US" sz="2000" b="0" dirty="0">
                          <a:latin typeface="Arial" panose="020B0604020202020204" pitchFamily="34" charset="0"/>
                          <a:ea typeface="Cambria"/>
                          <a:cs typeface="Arial" panose="020B0604020202020204" pitchFamily="34" charset="0"/>
                          <a:sym typeface="Cambria"/>
                        </a:rPr>
                        <a:t>, số người, </a:t>
                      </a:r>
                      <a:r>
                        <a:rPr lang="en-US" sz="2000" b="0" dirty="0" err="1">
                          <a:latin typeface="Arial" panose="020B0604020202020204" pitchFamily="34" charset="0"/>
                          <a:ea typeface="Cambria"/>
                          <a:cs typeface="Arial" panose="020B0604020202020204" pitchFamily="34" charset="0"/>
                          <a:sym typeface="Cambria"/>
                        </a:rPr>
                        <a:t>sản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r>
                        <a:rPr lang="en-US" sz="2000" b="0" dirty="0">
                          <a:latin typeface="Arial" panose="020B0604020202020204" pitchFamily="34" charset="0"/>
                          <a:ea typeface="Cambria"/>
                          <a:cs typeface="Arial" panose="020B0604020202020204" pitchFamily="34" charset="0"/>
                          <a:sym typeface="Cambria"/>
                        </a:rPr>
                        <a:t>..)</a:t>
                      </a:r>
                      <a:endParaRPr dirty="0">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2000"/>
                        <a:buFont typeface="Arial"/>
                        <a:buChar char="•"/>
                      </a:pPr>
                      <a:r>
                        <a:rPr lang="en-US" sz="2000" b="0" dirty="0">
                          <a:latin typeface="Arial" panose="020B0604020202020204" pitchFamily="34" charset="0"/>
                          <a:ea typeface="Cambria"/>
                          <a:cs typeface="Arial" panose="020B0604020202020204" pitchFamily="34" charset="0"/>
                          <a:sym typeface="Cambria"/>
                        </a:rPr>
                        <a:t>Có </a:t>
                      </a:r>
                      <a:r>
                        <a:rPr lang="en-US" sz="2000" b="0" dirty="0" err="1">
                          <a:latin typeface="Arial" panose="020B0604020202020204" pitchFamily="34" charset="0"/>
                          <a:ea typeface="Cambria"/>
                          <a:cs typeface="Arial" panose="020B0604020202020204" pitchFamily="34" charset="0"/>
                          <a:sym typeface="Cambria"/>
                        </a:rPr>
                        <a:t>mối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quan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hệ</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định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với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mức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sử</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dụng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năng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endParaRPr dirty="0">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Lựa</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chọn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cơ</a:t>
                      </a:r>
                      <a:r>
                        <a:rPr lang="en-US" sz="2000" b="0" dirty="0">
                          <a:latin typeface="Arial" panose="020B0604020202020204" pitchFamily="34" charset="0"/>
                          <a:ea typeface="Cambria"/>
                          <a:cs typeface="Arial" panose="020B0604020202020204" pitchFamily="34" charset="0"/>
                          <a:sym typeface="Cambria"/>
                        </a:rPr>
                        <a:t> bản (Options) </a:t>
                      </a:r>
                      <a:r>
                        <a:rPr lang="en-US" sz="2000" b="0" dirty="0" err="1">
                          <a:latin typeface="Arial" panose="020B0604020202020204" pitchFamily="34" charset="0"/>
                          <a:ea typeface="Cambria"/>
                          <a:cs typeface="Arial" panose="020B0604020202020204" pitchFamily="34" charset="0"/>
                          <a:sym typeface="Cambria"/>
                        </a:rPr>
                        <a:t>để</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thực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hiện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điều</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chỉnh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này</a:t>
                      </a:r>
                      <a:endParaRPr dirty="0">
                        <a:latin typeface="Arial" panose="020B0604020202020204" pitchFamily="34" charset="0"/>
                        <a:cs typeface="Arial" panose="020B0604020202020204" pitchFamily="34" charset="0"/>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Dành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cho</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thay</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đổi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không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thể</a:t>
                      </a:r>
                      <a:r>
                        <a:rPr lang="en-US" sz="2000" b="0" dirty="0">
                          <a:latin typeface="Arial" panose="020B0604020202020204" pitchFamily="34" charset="0"/>
                          <a:ea typeface="Cambria"/>
                          <a:cs typeface="Arial" panose="020B0604020202020204" pitchFamily="34" charset="0"/>
                          <a:sym typeface="Cambria"/>
                        </a:rPr>
                        <a:t> dự </a:t>
                      </a:r>
                      <a:r>
                        <a:rPr lang="en-US" sz="2000" b="0" dirty="0" err="1">
                          <a:latin typeface="Arial" panose="020B0604020202020204" pitchFamily="34" charset="0"/>
                          <a:ea typeface="Cambria"/>
                          <a:cs typeface="Arial" panose="020B0604020202020204" pitchFamily="34" charset="0"/>
                          <a:sym typeface="Cambria"/>
                        </a:rPr>
                        <a:t>đoán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nhưng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ảnh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hưởng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đáng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kể</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đến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tiêu</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thụ</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năng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r>
                        <a:rPr lang="en-US" sz="2000" b="0" dirty="0">
                          <a:latin typeface="Arial" panose="020B0604020202020204" pitchFamily="34" charset="0"/>
                          <a:ea typeface="Cambria"/>
                          <a:cs typeface="Arial" panose="020B0604020202020204" pitchFamily="34" charset="0"/>
                          <a:sym typeface="Cambria"/>
                        </a:rPr>
                        <a:t>/ công </a:t>
                      </a:r>
                      <a:r>
                        <a:rPr lang="en-US" sz="2000" b="0" dirty="0" err="1">
                          <a:latin typeface="Arial" panose="020B0604020202020204" pitchFamily="34" charset="0"/>
                          <a:ea typeface="Cambria"/>
                          <a:cs typeface="Arial" panose="020B0604020202020204" pitchFamily="34" charset="0"/>
                          <a:sym typeface="Cambria"/>
                        </a:rPr>
                        <a:t>suất</a:t>
                      </a:r>
                      <a:endParaRPr sz="2000" b="0" dirty="0">
                        <a:latin typeface="Arial" panose="020B0604020202020204" pitchFamily="34" charset="0"/>
                        <a:ea typeface="Cambria"/>
                        <a:cs typeface="Arial" panose="020B0604020202020204" pitchFamily="34" charset="0"/>
                        <a:sym typeface="Cambria"/>
                      </a:endParaRPr>
                    </a:p>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Dựa</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trên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các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thay</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đổi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thực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tế</a:t>
                      </a:r>
                      <a:r>
                        <a:rPr lang="en-US" sz="2000" b="0" dirty="0">
                          <a:latin typeface="Arial" panose="020B0604020202020204" pitchFamily="34" charset="0"/>
                          <a:ea typeface="Cambria"/>
                          <a:cs typeface="Arial" panose="020B0604020202020204" pitchFamily="34" charset="0"/>
                          <a:sym typeface="Cambria"/>
                        </a:rPr>
                        <a:t> &amp; được </a:t>
                      </a:r>
                      <a:r>
                        <a:rPr lang="en-US" sz="2000" b="0" dirty="0" err="1">
                          <a:latin typeface="Arial" panose="020B0604020202020204" pitchFamily="34" charset="0"/>
                          <a:ea typeface="Cambria"/>
                          <a:cs typeface="Arial" panose="020B0604020202020204" pitchFamily="34" charset="0"/>
                          <a:sym typeface="Cambria"/>
                        </a:rPr>
                        <a:t>thống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nhất</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tại</a:t>
                      </a:r>
                      <a:r>
                        <a:rPr lang="en-US" sz="2000" b="0" dirty="0">
                          <a:latin typeface="Arial" panose="020B0604020202020204" pitchFamily="34" charset="0"/>
                          <a:ea typeface="Cambria"/>
                          <a:cs typeface="Arial" panose="020B0604020202020204" pitchFamily="34" charset="0"/>
                          <a:sym typeface="Cambria"/>
                        </a:rPr>
                        <a:t> công </a:t>
                      </a:r>
                      <a:r>
                        <a:rPr lang="en-US" sz="2000" b="0" dirty="0" err="1">
                          <a:latin typeface="Arial" panose="020B0604020202020204" pitchFamily="34" charset="0"/>
                          <a:ea typeface="Cambria"/>
                          <a:cs typeface="Arial" panose="020B0604020202020204" pitchFamily="34" charset="0"/>
                          <a:sym typeface="Cambria"/>
                        </a:rPr>
                        <a:t>trình</a:t>
                      </a:r>
                      <a:endParaRPr sz="2000" b="0" dirty="0">
                        <a:latin typeface="Arial" panose="020B0604020202020204" pitchFamily="34" charset="0"/>
                        <a:ea typeface="Cambria"/>
                        <a:cs typeface="Arial" panose="020B0604020202020204" pitchFamily="34" charset="0"/>
                        <a:sym typeface="Cambria"/>
                      </a:endParaRPr>
                    </a:p>
                    <a:p>
                      <a:pPr marL="342900" marR="0" lvl="0" indent="-342900" algn="l" rtl="0">
                        <a:spcBef>
                          <a:spcPts val="0"/>
                        </a:spcBef>
                        <a:spcAft>
                          <a:spcPts val="0"/>
                        </a:spcAft>
                        <a:buClr>
                          <a:schemeClr val="dk1"/>
                        </a:buClr>
                        <a:buSzPts val="2000"/>
                        <a:buFont typeface="Arial"/>
                        <a:buChar char="•"/>
                      </a:pPr>
                      <a:r>
                        <a:rPr lang="en-US" sz="2000" b="0" dirty="0">
                          <a:latin typeface="Arial" panose="020B0604020202020204" pitchFamily="34" charset="0"/>
                          <a:ea typeface="Cambria"/>
                          <a:cs typeface="Arial" panose="020B0604020202020204" pitchFamily="34" charset="0"/>
                          <a:sym typeface="Cambria"/>
                        </a:rPr>
                        <a:t>Baseline Adjustments</a:t>
                      </a:r>
                      <a:endParaRPr dirty="0">
                        <a:latin typeface="Arial" panose="020B0604020202020204" pitchFamily="34" charset="0"/>
                        <a:cs typeface="Arial" panose="020B0604020202020204" pitchFamily="34" charset="0"/>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1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TIẾT KIỆM NĂNG LƯỢNG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69" name="Google Shape;269;p17"/>
          <p:cNvSpPr txBox="1"/>
          <p:nvPr/>
        </p:nvSpPr>
        <p:spPr>
          <a:xfrm>
            <a:off x="555950" y="2232619"/>
            <a:ext cx="1108010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Arial" panose="020B0604020202020204" pitchFamily="34" charset="0"/>
                <a:ea typeface="Cambria"/>
                <a:cs typeface="Arial" panose="020B0604020202020204" pitchFamily="34" charset="0"/>
                <a:sym typeface="Cambria"/>
              </a:rPr>
              <a:t>Ví dụ chi tiết:</a:t>
            </a:r>
            <a:endParaRPr>
              <a:latin typeface="Arial" panose="020B0604020202020204" pitchFamily="34" charset="0"/>
              <a:cs typeface="Arial" panose="020B0604020202020204" pitchFamily="34" charset="0"/>
            </a:endParaRPr>
          </a:p>
          <a:p>
            <a:pPr marL="0" marR="0" lvl="0" indent="0" algn="l" rtl="0">
              <a:spcBef>
                <a:spcPts val="0"/>
              </a:spcBef>
              <a:spcAft>
                <a:spcPts val="0"/>
              </a:spcAft>
              <a:buClr>
                <a:srgbClr val="000000"/>
              </a:buClr>
              <a:buSzPts val="2000"/>
              <a:buFont typeface="Arial"/>
              <a:buNone/>
            </a:pPr>
            <a:r>
              <a:rPr lang="en-US" sz="2000">
                <a:solidFill>
                  <a:srgbClr val="000000"/>
                </a:solidFill>
                <a:latin typeface="Arial" panose="020B0604020202020204" pitchFamily="34" charset="0"/>
                <a:ea typeface="Cambria"/>
                <a:cs typeface="Arial" panose="020B0604020202020204" pitchFamily="34" charset="0"/>
                <a:sym typeface="Cambria"/>
              </a:rPr>
              <a:t>Nhà máy thực hiện thay thế động cơ hiệu suất cao:</a:t>
            </a:r>
            <a:endParaRPr>
              <a:latin typeface="Arial" panose="020B0604020202020204" pitchFamily="34" charset="0"/>
              <a:cs typeface="Arial" panose="020B0604020202020204" pitchFamily="34" charset="0"/>
            </a:endParaRPr>
          </a:p>
        </p:txBody>
      </p:sp>
      <p:graphicFrame>
        <p:nvGraphicFramePr>
          <p:cNvPr id="270" name="Google Shape;270;p17"/>
          <p:cNvGraphicFramePr/>
          <p:nvPr/>
        </p:nvGraphicFramePr>
        <p:xfrm>
          <a:off x="1210342" y="3012467"/>
          <a:ext cx="9432650" cy="2340025"/>
        </p:xfrm>
        <a:graphic>
          <a:graphicData uri="http://schemas.openxmlformats.org/drawingml/2006/table">
            <a:tbl>
              <a:tblPr>
                <a:noFill/>
                <a:tableStyleId>{C25B5BF8-8AAE-4529-B7C1-3E2BDABCAE70}</a:tableStyleId>
              </a:tblPr>
              <a:tblGrid>
                <a:gridCol w="6040150">
                  <a:extLst>
                    <a:ext uri="{9D8B030D-6E8A-4147-A177-3AD203B41FA5}">
                      <a16:colId xmlns:a16="http://schemas.microsoft.com/office/drawing/2014/main" val="20000"/>
                    </a:ext>
                  </a:extLst>
                </a:gridCol>
                <a:gridCol w="3392500">
                  <a:extLst>
                    <a:ext uri="{9D8B030D-6E8A-4147-A177-3AD203B41FA5}">
                      <a16:colId xmlns:a16="http://schemas.microsoft.com/office/drawing/2014/main" val="20001"/>
                    </a:ext>
                  </a:extLst>
                </a:gridCol>
              </a:tblGrid>
              <a:tr h="344500">
                <a:tc>
                  <a:txBody>
                    <a:bodyPr/>
                    <a:lstStyle/>
                    <a:p>
                      <a:pPr marL="0" marR="0" lvl="0" indent="0" algn="ctr" rtl="0">
                        <a:spcBef>
                          <a:spcPts val="0"/>
                        </a:spcBef>
                        <a:spcAft>
                          <a:spcPts val="0"/>
                        </a:spcAft>
                        <a:buNone/>
                      </a:pPr>
                      <a:r>
                        <a:rPr lang="en-US" sz="2000" b="1"/>
                        <a:t>Yếu tố</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Giá trị</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647925">
                <a:tc>
                  <a:txBody>
                    <a:bodyPr/>
                    <a:lstStyle/>
                    <a:p>
                      <a:pPr marL="0" marR="0" lvl="0" indent="0" algn="l" rtl="0">
                        <a:spcBef>
                          <a:spcPts val="0"/>
                        </a:spcBef>
                        <a:spcAft>
                          <a:spcPts val="0"/>
                        </a:spcAft>
                        <a:buNone/>
                      </a:pPr>
                      <a:r>
                        <a:rPr lang="en-US" sz="2000"/>
                        <a:t>Tiêu thụ điện trước cải tiến (Baseline)</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a:t>120,000 kWh/ năm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647925">
                <a:tc>
                  <a:txBody>
                    <a:bodyPr/>
                    <a:lstStyle/>
                    <a:p>
                      <a:pPr marL="0" marR="0" lvl="0" indent="0" algn="l" rtl="0">
                        <a:spcBef>
                          <a:spcPts val="0"/>
                        </a:spcBef>
                        <a:spcAft>
                          <a:spcPts val="0"/>
                        </a:spcAft>
                        <a:buNone/>
                      </a:pPr>
                      <a:r>
                        <a:rPr lang="en-US" sz="2000"/>
                        <a:t>Tiêu thụ sau cải tiến</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a:t>95,000 kWh/ năm</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647925">
                <a:tc>
                  <a:txBody>
                    <a:bodyPr/>
                    <a:lstStyle/>
                    <a:p>
                      <a:pPr marL="0" marR="0" lvl="0" indent="0" algn="l" rtl="0">
                        <a:spcBef>
                          <a:spcPts val="0"/>
                        </a:spcBef>
                        <a:spcAft>
                          <a:spcPts val="0"/>
                        </a:spcAft>
                        <a:buNone/>
                      </a:pPr>
                      <a:r>
                        <a:rPr lang="en-US" sz="2000"/>
                        <a:t>Sản lượng tăng 10% -&gt; điều chỉnh + 10,000 kWh</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a:t>(+) 10,000 kWh</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71" name="Google Shape;271;p17"/>
          <p:cNvSpPr txBox="1"/>
          <p:nvPr/>
        </p:nvSpPr>
        <p:spPr>
          <a:xfrm>
            <a:off x="1620867" y="5692181"/>
            <a:ext cx="8950266" cy="430887"/>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200"/>
              <a:buFont typeface="Arial"/>
              <a:buNone/>
            </a:pP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Tiết</a:t>
            </a: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kiệm</a:t>
            </a: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thực</a:t>
            </a: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tế</a:t>
            </a:r>
            <a:r>
              <a:rPr lang="en-US" sz="2200" b="1" dirty="0">
                <a:solidFill>
                  <a:srgbClr val="000000"/>
                </a:solidFill>
                <a:latin typeface="Arial" panose="020B0604020202020204" pitchFamily="34" charset="0"/>
                <a:ea typeface="Cambria"/>
                <a:cs typeface="Arial" panose="020B0604020202020204" pitchFamily="34" charset="0"/>
                <a:sym typeface="Cambria"/>
              </a:rPr>
              <a:t> = 120,000 – 95,000 + 10,000 = 35,000 kWh/</a:t>
            </a:r>
            <a:r>
              <a:rPr lang="en-US" sz="2200" b="1" dirty="0" err="1">
                <a:solidFill>
                  <a:srgbClr val="000000"/>
                </a:solidFill>
                <a:latin typeface="Arial" panose="020B0604020202020204" pitchFamily="34" charset="0"/>
                <a:ea typeface="Cambria"/>
                <a:cs typeface="Arial" panose="020B0604020202020204" pitchFamily="34" charset="0"/>
                <a:sym typeface="Cambria"/>
              </a:rPr>
              <a:t>năm</a:t>
            </a:r>
            <a:endParaRPr sz="2200" b="1"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txBox="1"/>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SAI SỐ ĐO &amp; ĐỘ KHÔNG CHẮC CHẮN</a:t>
            </a:r>
            <a:b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b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(MEASUREMENT ERROR &amp; UNCERTAINTY</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77" name="Google Shape;277;p18"/>
          <p:cNvSpPr/>
          <p:nvPr/>
        </p:nvSpPr>
        <p:spPr>
          <a:xfrm>
            <a:off x="567586" y="2402304"/>
            <a:ext cx="5798947" cy="2053391"/>
          </a:xfrm>
          <a:prstGeom prst="roundRect">
            <a:avLst>
              <a:gd name="adj" fmla="val 16667"/>
            </a:avLst>
          </a:prstGeom>
          <a:solidFill>
            <a:srgbClr val="ECF2D9"/>
          </a:solidFill>
          <a:ln w="25400" cap="flat" cmpd="sng">
            <a:solidFill>
              <a:srgbClr val="A5C24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2000"/>
              <a:buFont typeface="Arial"/>
              <a:buNone/>
            </a:pPr>
            <a:r>
              <a:rPr lang="en-US" sz="2000" b="1" i="0" u="none" strike="noStrike" cap="none">
                <a:solidFill>
                  <a:srgbClr val="C00000"/>
                </a:solidFill>
                <a:latin typeface="Arial" panose="020B0604020202020204" pitchFamily="34" charset="0"/>
                <a:ea typeface="Cambria"/>
                <a:cs typeface="Arial" panose="020B0604020202020204" pitchFamily="34" charset="0"/>
                <a:sym typeface="Cambria"/>
              </a:rPr>
              <a:t>SAI SỐ ĐO (MEASUREMENT ERROR)</a:t>
            </a:r>
            <a:endParaRPr>
              <a:latin typeface="Arial" panose="020B0604020202020204" pitchFamily="34" charset="0"/>
              <a:cs typeface="Arial" panose="020B0604020202020204" pitchFamily="34" charset="0"/>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C00000"/>
                </a:solidFill>
                <a:latin typeface="Arial" panose="020B0604020202020204" pitchFamily="34" charset="0"/>
                <a:ea typeface="Cambria"/>
                <a:cs typeface="Arial" panose="020B0604020202020204" pitchFamily="34" charset="0"/>
                <a:sym typeface="Cambria"/>
              </a:rPr>
              <a:t>Độ lệch giữa giá trị đo được &amp; giá trị thực</a:t>
            </a:r>
            <a:endParaRPr sz="2000" b="0" i="0" u="none" strike="noStrike" cap="none">
              <a:solidFill>
                <a:srgbClr val="C00000"/>
              </a:solidFill>
              <a:latin typeface="Arial" panose="020B0604020202020204" pitchFamily="34" charset="0"/>
              <a:ea typeface="Cambria"/>
              <a:cs typeface="Arial" panose="020B0604020202020204" pitchFamily="34" charset="0"/>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C00000"/>
                </a:solidFill>
                <a:latin typeface="Arial" panose="020B0604020202020204" pitchFamily="34" charset="0"/>
                <a:ea typeface="Cambria"/>
                <a:cs typeface="Arial" panose="020B0604020202020204" pitchFamily="34" charset="0"/>
                <a:sym typeface="Cambria"/>
              </a:rPr>
              <a:t>Phụ thuộc vào thiết bị đo, cách lắp đặt &amp; môi trường đo</a:t>
            </a:r>
            <a:endParaRPr sz="2000" b="0" i="0" u="none" strike="noStrike" cap="none">
              <a:solidFill>
                <a:srgbClr val="C00000"/>
              </a:solidFill>
              <a:latin typeface="Arial" panose="020B0604020202020204" pitchFamily="34" charset="0"/>
              <a:ea typeface="Cambria"/>
              <a:cs typeface="Arial" panose="020B0604020202020204" pitchFamily="34" charset="0"/>
              <a:sym typeface="Cambria"/>
            </a:endParaRPr>
          </a:p>
        </p:txBody>
      </p:sp>
      <p:sp>
        <p:nvSpPr>
          <p:cNvPr id="278" name="Google Shape;278;p18"/>
          <p:cNvSpPr/>
          <p:nvPr/>
        </p:nvSpPr>
        <p:spPr>
          <a:xfrm>
            <a:off x="6096000" y="4277822"/>
            <a:ext cx="5798947" cy="2465488"/>
          </a:xfrm>
          <a:prstGeom prst="roundRect">
            <a:avLst>
              <a:gd name="adj" fmla="val 16667"/>
            </a:avLst>
          </a:prstGeom>
          <a:solidFill>
            <a:srgbClr val="DBEFF9"/>
          </a:solidFill>
          <a:ln w="25400" cap="flat" cmpd="sng">
            <a:solidFill>
              <a:srgbClr val="B2DD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Arial" panose="020B0604020202020204" pitchFamily="34" charset="0"/>
                <a:ea typeface="Cambria"/>
                <a:cs typeface="Arial" panose="020B0604020202020204" pitchFamily="34" charset="0"/>
                <a:sym typeface="Cambria"/>
              </a:rPr>
              <a:t>ĐỘ KHÔNG CHẮC CHẮN (UNCERTAINTY)</a:t>
            </a:r>
            <a:endParaRPr>
              <a:latin typeface="Arial" panose="020B0604020202020204" pitchFamily="34" charset="0"/>
              <a:cs typeface="Arial" panose="020B0604020202020204" pitchFamily="34" charset="0"/>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Thước đo mức độ tin cậy của kết quả tiết kiệm năng lượng</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Gồm sai số ngẫu nhiên &amp; hệ thống, ảnh hưởng đến tính xác thực của báo cáo M&amp;V</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9"/>
          <p:cNvSpPr txBox="1"/>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SAI SỐ ĐO &amp; ĐỘ KHÔNG CHẮC CHẮN</a:t>
            </a:r>
            <a:b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b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(MEASUREMENT ERROR &amp; UNCERTAINTY</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284" name="Google Shape;284;p19"/>
          <p:cNvGrpSpPr/>
          <p:nvPr/>
        </p:nvGrpSpPr>
        <p:grpSpPr>
          <a:xfrm>
            <a:off x="1378763" y="2400695"/>
            <a:ext cx="8950033" cy="4308479"/>
            <a:chOff x="181865" y="394"/>
            <a:chExt cx="8950033" cy="4308479"/>
          </a:xfrm>
        </p:grpSpPr>
        <p:sp>
          <p:nvSpPr>
            <p:cNvPr id="285" name="Google Shape;285;p19"/>
            <p:cNvSpPr/>
            <p:nvPr/>
          </p:nvSpPr>
          <p:spPr>
            <a:xfrm>
              <a:off x="181865" y="394"/>
              <a:ext cx="2894712" cy="739171"/>
            </a:xfrm>
            <a:prstGeom prst="roundRect">
              <a:avLst>
                <a:gd name="adj" fmla="val 10000"/>
              </a:avLst>
            </a:prstGeom>
            <a:solidFill>
              <a:srgbClr val="0D6DC5">
                <a:alpha val="8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86" name="Google Shape;286;p19"/>
            <p:cNvSpPr txBox="1"/>
            <p:nvPr/>
          </p:nvSpPr>
          <p:spPr>
            <a:xfrm>
              <a:off x="203515" y="22044"/>
              <a:ext cx="2851412" cy="695871"/>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a:solidFill>
                    <a:srgbClr val="FFFFFF"/>
                  </a:solidFill>
                  <a:latin typeface="Arial" panose="020B0604020202020204" pitchFamily="34" charset="0"/>
                  <a:ea typeface="Cambria"/>
                  <a:cs typeface="Arial" panose="020B0604020202020204" pitchFamily="34" charset="0"/>
                  <a:sym typeface="Cambria"/>
                </a:rPr>
                <a:t>Độ chính xác thiết bị đo</a:t>
              </a:r>
              <a:endParaRPr sz="2500">
                <a:solidFill>
                  <a:srgbClr val="FFFFFF"/>
                </a:solidFill>
                <a:latin typeface="Arial" panose="020B0604020202020204" pitchFamily="34" charset="0"/>
                <a:ea typeface="Cambria"/>
                <a:cs typeface="Arial" panose="020B0604020202020204" pitchFamily="34" charset="0"/>
                <a:sym typeface="Cambria"/>
              </a:endParaRPr>
            </a:p>
          </p:txBody>
        </p:sp>
        <p:sp>
          <p:nvSpPr>
            <p:cNvPr id="287" name="Google Shape;287;p19"/>
            <p:cNvSpPr/>
            <p:nvPr/>
          </p:nvSpPr>
          <p:spPr>
            <a:xfrm>
              <a:off x="471336" y="739565"/>
              <a:ext cx="289474" cy="538560"/>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88" name="Google Shape;288;p19"/>
            <p:cNvSpPr/>
            <p:nvPr/>
          </p:nvSpPr>
          <p:spPr>
            <a:xfrm>
              <a:off x="760810" y="924357"/>
              <a:ext cx="2419655" cy="707534"/>
            </a:xfrm>
            <a:prstGeom prst="roundRect">
              <a:avLst>
                <a:gd name="adj" fmla="val 10000"/>
              </a:avLst>
            </a:prstGeom>
            <a:solidFill>
              <a:srgbClr val="FFFFFF">
                <a:alpha val="89803"/>
              </a:srgbClr>
            </a:solidFill>
            <a:ln w="25400" cap="flat" cmpd="sng">
              <a:solidFill>
                <a:srgbClr val="0D6DC5">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89" name="Google Shape;289;p19"/>
            <p:cNvSpPr txBox="1"/>
            <p:nvPr/>
          </p:nvSpPr>
          <p:spPr>
            <a:xfrm>
              <a:off x="781533" y="945080"/>
              <a:ext cx="2378209" cy="666088"/>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Arial" panose="020B0604020202020204" pitchFamily="34" charset="0"/>
                  <a:ea typeface="Cambria"/>
                  <a:cs typeface="Arial" panose="020B0604020202020204" pitchFamily="34" charset="0"/>
                  <a:sym typeface="Cambria"/>
                </a:rPr>
                <a:t>Đồng hồ đo điện kWh</a:t>
              </a:r>
              <a:endParaRPr>
                <a:latin typeface="Arial" panose="020B0604020202020204" pitchFamily="34" charset="0"/>
                <a:cs typeface="Arial" panose="020B0604020202020204" pitchFamily="34" charset="0"/>
              </a:endParaRPr>
            </a:p>
          </p:txBody>
        </p:sp>
        <p:sp>
          <p:nvSpPr>
            <p:cNvPr id="290" name="Google Shape;290;p19"/>
            <p:cNvSpPr/>
            <p:nvPr/>
          </p:nvSpPr>
          <p:spPr>
            <a:xfrm>
              <a:off x="471336" y="739565"/>
              <a:ext cx="289474" cy="1430887"/>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91" name="Google Shape;291;p19"/>
            <p:cNvSpPr/>
            <p:nvPr/>
          </p:nvSpPr>
          <p:spPr>
            <a:xfrm>
              <a:off x="760810" y="1816685"/>
              <a:ext cx="2419655" cy="707534"/>
            </a:xfrm>
            <a:prstGeom prst="roundRect">
              <a:avLst>
                <a:gd name="adj" fmla="val 10000"/>
              </a:avLst>
            </a:prstGeom>
            <a:solidFill>
              <a:srgbClr val="FFFFFF">
                <a:alpha val="89803"/>
              </a:srgbClr>
            </a:solidFill>
            <a:ln w="25400" cap="flat" cmpd="sng">
              <a:solidFill>
                <a:srgbClr val="0D6DC5">
                  <a:alpha val="81960"/>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92" name="Google Shape;292;p19"/>
            <p:cNvSpPr txBox="1"/>
            <p:nvPr/>
          </p:nvSpPr>
          <p:spPr>
            <a:xfrm>
              <a:off x="781533" y="1837408"/>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Arial" panose="020B0604020202020204" pitchFamily="34" charset="0"/>
                  <a:ea typeface="Cambria"/>
                  <a:cs typeface="Arial" panose="020B0604020202020204" pitchFamily="34" charset="0"/>
                  <a:sym typeface="Cambria"/>
                </a:rPr>
                <a:t>Cảm biến dòng (CT)</a:t>
              </a:r>
              <a:endParaRPr>
                <a:latin typeface="Arial" panose="020B0604020202020204" pitchFamily="34" charset="0"/>
                <a:cs typeface="Arial" panose="020B0604020202020204" pitchFamily="34" charset="0"/>
              </a:endParaRPr>
            </a:p>
          </p:txBody>
        </p:sp>
        <p:sp>
          <p:nvSpPr>
            <p:cNvPr id="293" name="Google Shape;293;p19"/>
            <p:cNvSpPr/>
            <p:nvPr/>
          </p:nvSpPr>
          <p:spPr>
            <a:xfrm>
              <a:off x="471336" y="739565"/>
              <a:ext cx="289474" cy="2323214"/>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94" name="Google Shape;294;p19"/>
            <p:cNvSpPr/>
            <p:nvPr/>
          </p:nvSpPr>
          <p:spPr>
            <a:xfrm>
              <a:off x="760810" y="2709012"/>
              <a:ext cx="2419655" cy="707534"/>
            </a:xfrm>
            <a:prstGeom prst="roundRect">
              <a:avLst>
                <a:gd name="adj" fmla="val 10000"/>
              </a:avLst>
            </a:prstGeom>
            <a:solidFill>
              <a:srgbClr val="FFFFFF">
                <a:alpha val="89803"/>
              </a:srgbClr>
            </a:solidFill>
            <a:ln w="25400" cap="flat" cmpd="sng">
              <a:solidFill>
                <a:srgbClr val="0D6DC5">
                  <a:alpha val="74117"/>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95" name="Google Shape;295;p19"/>
            <p:cNvSpPr txBox="1"/>
            <p:nvPr/>
          </p:nvSpPr>
          <p:spPr>
            <a:xfrm>
              <a:off x="781533" y="2729735"/>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Arial" panose="020B0604020202020204" pitchFamily="34" charset="0"/>
                  <a:ea typeface="Cambria"/>
                  <a:cs typeface="Arial" panose="020B0604020202020204" pitchFamily="34" charset="0"/>
                  <a:sym typeface="Cambria"/>
                </a:rPr>
                <a:t>Cảm biến nhiệt độ</a:t>
              </a:r>
              <a:endParaRPr>
                <a:latin typeface="Arial" panose="020B0604020202020204" pitchFamily="34" charset="0"/>
                <a:cs typeface="Arial" panose="020B0604020202020204" pitchFamily="34" charset="0"/>
              </a:endParaRPr>
            </a:p>
          </p:txBody>
        </p:sp>
        <p:sp>
          <p:nvSpPr>
            <p:cNvPr id="296" name="Google Shape;296;p19"/>
            <p:cNvSpPr/>
            <p:nvPr/>
          </p:nvSpPr>
          <p:spPr>
            <a:xfrm>
              <a:off x="471336" y="739565"/>
              <a:ext cx="289474" cy="3215542"/>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97" name="Google Shape;297;p19"/>
            <p:cNvSpPr/>
            <p:nvPr/>
          </p:nvSpPr>
          <p:spPr>
            <a:xfrm>
              <a:off x="760810" y="3601339"/>
              <a:ext cx="2419655" cy="707534"/>
            </a:xfrm>
            <a:prstGeom prst="roundRect">
              <a:avLst>
                <a:gd name="adj" fmla="val 10000"/>
              </a:avLst>
            </a:prstGeom>
            <a:solidFill>
              <a:srgbClr val="FFFFFF">
                <a:alpha val="89803"/>
              </a:srgbClr>
            </a:solidFill>
            <a:ln w="25400" cap="flat" cmpd="sng">
              <a:solidFill>
                <a:srgbClr val="0D6DC5">
                  <a:alpha val="65882"/>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98" name="Google Shape;298;p19"/>
            <p:cNvSpPr txBox="1"/>
            <p:nvPr/>
          </p:nvSpPr>
          <p:spPr>
            <a:xfrm>
              <a:off x="781533" y="3622062"/>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Arial" panose="020B0604020202020204" pitchFamily="34" charset="0"/>
                  <a:ea typeface="Cambria"/>
                  <a:cs typeface="Arial" panose="020B0604020202020204" pitchFamily="34" charset="0"/>
                  <a:sym typeface="Cambria"/>
                </a:rPr>
                <a:t>Cảm biến lưu lượng khí/nước</a:t>
              </a:r>
              <a:endParaRPr>
                <a:latin typeface="Arial" panose="020B0604020202020204" pitchFamily="34" charset="0"/>
                <a:cs typeface="Arial" panose="020B0604020202020204" pitchFamily="34" charset="0"/>
              </a:endParaRPr>
            </a:p>
          </p:txBody>
        </p:sp>
        <p:sp>
          <p:nvSpPr>
            <p:cNvPr id="299" name="Google Shape;299;p19"/>
            <p:cNvSpPr/>
            <p:nvPr/>
          </p:nvSpPr>
          <p:spPr>
            <a:xfrm>
              <a:off x="3930601" y="2219"/>
              <a:ext cx="3967012" cy="739171"/>
            </a:xfrm>
            <a:prstGeom prst="roundRect">
              <a:avLst>
                <a:gd name="adj" fmla="val 10000"/>
              </a:avLst>
            </a:prstGeom>
            <a:solidFill>
              <a:srgbClr val="0D6DC5">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00" name="Google Shape;300;p19"/>
            <p:cNvSpPr txBox="1"/>
            <p:nvPr/>
          </p:nvSpPr>
          <p:spPr>
            <a:xfrm>
              <a:off x="3952251" y="23869"/>
              <a:ext cx="3923712" cy="695871"/>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dirty="0" err="1">
                  <a:solidFill>
                    <a:srgbClr val="FFFFFF"/>
                  </a:solidFill>
                  <a:latin typeface="Arial" panose="020B0604020202020204" pitchFamily="34" charset="0"/>
                  <a:ea typeface="Cambria"/>
                  <a:cs typeface="Arial" panose="020B0604020202020204" pitchFamily="34" charset="0"/>
                  <a:sym typeface="Cambria"/>
                </a:rPr>
                <a:t>Tầm</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quan</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trọng</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trong</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tài</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chính</a:t>
              </a:r>
              <a:endParaRPr sz="2500" dirty="0">
                <a:solidFill>
                  <a:srgbClr val="FFFFFF"/>
                </a:solidFill>
                <a:latin typeface="Arial" panose="020B0604020202020204" pitchFamily="34" charset="0"/>
                <a:ea typeface="Cambria"/>
                <a:cs typeface="Arial" panose="020B0604020202020204" pitchFamily="34" charset="0"/>
                <a:sym typeface="Cambria"/>
              </a:endParaRPr>
            </a:p>
          </p:txBody>
        </p:sp>
        <p:sp>
          <p:nvSpPr>
            <p:cNvPr id="301" name="Google Shape;301;p19"/>
            <p:cNvSpPr/>
            <p:nvPr/>
          </p:nvSpPr>
          <p:spPr>
            <a:xfrm>
              <a:off x="4327302" y="741390"/>
              <a:ext cx="396701" cy="554378"/>
            </a:xfrm>
            <a:custGeom>
              <a:avLst/>
              <a:gdLst/>
              <a:ahLst/>
              <a:cxnLst/>
              <a:rect l="l" t="t" r="r" b="b"/>
              <a:pathLst>
                <a:path w="120000" h="120000" extrusionOk="0">
                  <a:moveTo>
                    <a:pt x="0" y="0"/>
                  </a:moveTo>
                  <a:lnTo>
                    <a:pt x="0" y="129333"/>
                  </a:lnTo>
                  <a:lnTo>
                    <a:pt x="129333" y="129333"/>
                  </a:lnTo>
                </a:path>
              </a:pathLst>
            </a:custGeom>
            <a:noFill/>
            <a:ln w="25400" cap="flat" cmpd="sng">
              <a:solidFill>
                <a:srgbClr val="5786CD"/>
              </a:solidFill>
              <a:prstDash val="solid"/>
              <a:miter lim="800000"/>
              <a:headEnd type="none" w="sm" len="sm"/>
              <a:tailEnd type="none" w="sm" len="sm"/>
            </a:ln>
          </p:spPr>
        </p:sp>
        <p:sp>
          <p:nvSpPr>
            <p:cNvPr id="302" name="Google Shape;302;p19"/>
            <p:cNvSpPr/>
            <p:nvPr/>
          </p:nvSpPr>
          <p:spPr>
            <a:xfrm>
              <a:off x="4724003" y="926183"/>
              <a:ext cx="4407895" cy="739171"/>
            </a:xfrm>
            <a:prstGeom prst="roundRect">
              <a:avLst>
                <a:gd name="adj" fmla="val 10000"/>
              </a:avLst>
            </a:prstGeom>
            <a:solidFill>
              <a:srgbClr val="FFFFFF">
                <a:alpha val="89803"/>
              </a:srgbClr>
            </a:solidFill>
            <a:ln w="25400" cap="flat" cmpd="sng">
              <a:solidFill>
                <a:srgbClr val="0D6DC5">
                  <a:alpha val="58039"/>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03" name="Google Shape;303;p19"/>
            <p:cNvSpPr txBox="1"/>
            <p:nvPr/>
          </p:nvSpPr>
          <p:spPr>
            <a:xfrm>
              <a:off x="4745653" y="947833"/>
              <a:ext cx="4364595" cy="695871"/>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Arial" panose="020B0604020202020204" pitchFamily="34" charset="0"/>
                  <a:ea typeface="Cambria"/>
                  <a:cs typeface="Arial" panose="020B0604020202020204" pitchFamily="34" charset="0"/>
                  <a:sym typeface="Cambria"/>
                </a:rPr>
                <a:t>Nếu sai số lớn 🡪 nhà tài trợ không tin tưởng 🡪 dự án khó vay vốn</a:t>
              </a:r>
              <a:endParaRPr sz="2000">
                <a:solidFill>
                  <a:srgbClr val="000000"/>
                </a:solidFill>
                <a:latin typeface="Arial" panose="020B0604020202020204" pitchFamily="34" charset="0"/>
                <a:ea typeface="Cambria"/>
                <a:cs typeface="Arial" panose="020B0604020202020204" pitchFamily="34" charset="0"/>
                <a:sym typeface="Cambria"/>
              </a:endParaRPr>
            </a:p>
          </p:txBody>
        </p:sp>
        <p:sp>
          <p:nvSpPr>
            <p:cNvPr id="304" name="Google Shape;304;p19"/>
            <p:cNvSpPr/>
            <p:nvPr/>
          </p:nvSpPr>
          <p:spPr>
            <a:xfrm>
              <a:off x="4327302" y="741390"/>
              <a:ext cx="396701" cy="1478342"/>
            </a:xfrm>
            <a:custGeom>
              <a:avLst/>
              <a:gdLst/>
              <a:ahLst/>
              <a:cxnLst/>
              <a:rect l="l" t="t" r="r" b="b"/>
              <a:pathLst>
                <a:path w="120000" h="120000" extrusionOk="0">
                  <a:moveTo>
                    <a:pt x="0" y="0"/>
                  </a:moveTo>
                  <a:lnTo>
                    <a:pt x="0" y="129333"/>
                  </a:lnTo>
                  <a:lnTo>
                    <a:pt x="129333" y="129333"/>
                  </a:lnTo>
                </a:path>
              </a:pathLst>
            </a:custGeom>
            <a:noFill/>
            <a:ln w="25400" cap="flat" cmpd="sng">
              <a:solidFill>
                <a:srgbClr val="5786CD"/>
              </a:solidFill>
              <a:prstDash val="solid"/>
              <a:miter lim="800000"/>
              <a:headEnd type="none" w="sm" len="sm"/>
              <a:tailEnd type="none" w="sm" len="sm"/>
            </a:ln>
          </p:spPr>
        </p:sp>
        <p:sp>
          <p:nvSpPr>
            <p:cNvPr id="305" name="Google Shape;305;p19"/>
            <p:cNvSpPr/>
            <p:nvPr/>
          </p:nvSpPr>
          <p:spPr>
            <a:xfrm>
              <a:off x="4724003" y="1850147"/>
              <a:ext cx="4407895" cy="739171"/>
            </a:xfrm>
            <a:prstGeom prst="roundRect">
              <a:avLst>
                <a:gd name="adj" fmla="val 10000"/>
              </a:avLst>
            </a:prstGeom>
            <a:solidFill>
              <a:srgbClr val="FFFFFF">
                <a:alpha val="89803"/>
              </a:srgbClr>
            </a:solidFill>
            <a:ln w="25400" cap="flat" cmpd="sng">
              <a:solidFill>
                <a:srgbClr val="0D6DC5">
                  <a:alpha val="4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06" name="Google Shape;306;p19"/>
            <p:cNvSpPr txBox="1"/>
            <p:nvPr/>
          </p:nvSpPr>
          <p:spPr>
            <a:xfrm>
              <a:off x="4745653" y="1871797"/>
              <a:ext cx="4364595" cy="695871"/>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Arial" panose="020B0604020202020204" pitchFamily="34" charset="0"/>
                  <a:ea typeface="Cambria"/>
                  <a:cs typeface="Arial" panose="020B0604020202020204" pitchFamily="34" charset="0"/>
                  <a:sym typeface="Cambria"/>
                </a:rPr>
                <a:t>Độ không chắc chắn lớn 🡪 rủi ro không chấp nhận được trong các chương trình </a:t>
              </a:r>
              <a:endParaRPr sz="200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0"/>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dirty="0">
                <a:solidFill>
                  <a:srgbClr val="000000"/>
                </a:solidFill>
                <a:latin typeface="Arial" panose="020B0604020202020204" pitchFamily="34" charset="0"/>
                <a:ea typeface="Cambria"/>
                <a:cs typeface="Arial" panose="020B0604020202020204" pitchFamily="34" charset="0"/>
                <a:sym typeface="Cambria"/>
              </a:rPr>
              <a:t>LẬP KẾ HOẠCH M&amp;V</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anim calcmode="lin" valueType="num">
                                      <p:cBhvr additive="base">
                                        <p:cTn id="7" dur="500"/>
                                        <p:tgtEl>
                                          <p:spTgt spid="3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KẾ HOẠCH M&amp;V</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317" name="Google Shape;317;p21"/>
          <p:cNvSpPr txBox="1"/>
          <p:nvPr/>
        </p:nvSpPr>
        <p:spPr>
          <a:xfrm>
            <a:off x="454515" y="2240883"/>
            <a:ext cx="11282969" cy="916873"/>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Mục đích: </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nền tảng để xác định tiết kiệm chính xác &amp; có thể xác minh.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Đảm bảo đầy đủ dữ liệu cần thiết &amp; kiểm soát ngân sách.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pSp>
        <p:nvGrpSpPr>
          <p:cNvPr id="318" name="Google Shape;318;p21"/>
          <p:cNvGrpSpPr/>
          <p:nvPr/>
        </p:nvGrpSpPr>
        <p:grpSpPr>
          <a:xfrm>
            <a:off x="611992" y="3700245"/>
            <a:ext cx="11152965" cy="2691487"/>
            <a:chOff x="5451" y="0"/>
            <a:chExt cx="11152965" cy="2691487"/>
          </a:xfrm>
        </p:grpSpPr>
        <p:sp>
          <p:nvSpPr>
            <p:cNvPr id="319" name="Google Shape;319;p21"/>
            <p:cNvSpPr/>
            <p:nvPr/>
          </p:nvSpPr>
          <p:spPr>
            <a:xfrm>
              <a:off x="54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0" name="Google Shape;320;p21"/>
            <p:cNvSpPr txBox="1"/>
            <p:nvPr/>
          </p:nvSpPr>
          <p:spPr>
            <a:xfrm>
              <a:off x="291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21" name="Google Shape;321;p21"/>
            <p:cNvSpPr/>
            <p:nvPr/>
          </p:nvSpPr>
          <p:spPr>
            <a:xfrm>
              <a:off x="136277"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2" name="Google Shape;322;p21"/>
            <p:cNvSpPr txBox="1"/>
            <p:nvPr/>
          </p:nvSpPr>
          <p:spPr>
            <a:xfrm>
              <a:off x="166931"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Mô</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tả</a:t>
              </a:r>
              <a:r>
                <a:rPr lang="en-US" b="0" i="0" dirty="0">
                  <a:solidFill>
                    <a:srgbClr val="FFFFFF"/>
                  </a:solidFill>
                  <a:latin typeface="Arial" panose="020B0604020202020204" pitchFamily="34" charset="0"/>
                  <a:ea typeface="Cambria"/>
                  <a:cs typeface="Arial" panose="020B0604020202020204" pitchFamily="34" charset="0"/>
                  <a:sym typeface="Cambria"/>
                </a:rPr>
                <a:t> ECM</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23" name="Google Shape;323;p21"/>
            <p:cNvSpPr/>
            <p:nvPr/>
          </p:nvSpPr>
          <p:spPr>
            <a:xfrm>
              <a:off x="141183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4" name="Google Shape;324;p21"/>
            <p:cNvSpPr txBox="1"/>
            <p:nvPr/>
          </p:nvSpPr>
          <p:spPr>
            <a:xfrm>
              <a:off x="143548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2</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25" name="Google Shape;325;p21"/>
            <p:cNvSpPr/>
            <p:nvPr/>
          </p:nvSpPr>
          <p:spPr>
            <a:xfrm>
              <a:off x="1542663"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6" name="Google Shape;326;p21"/>
            <p:cNvSpPr txBox="1"/>
            <p:nvPr/>
          </p:nvSpPr>
          <p:spPr>
            <a:xfrm>
              <a:off x="1573317"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Xác</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ranh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giới</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lường</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tiết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kiệm</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27" name="Google Shape;327;p21"/>
            <p:cNvSpPr/>
            <p:nvPr/>
          </p:nvSpPr>
          <p:spPr>
            <a:xfrm>
              <a:off x="2818222"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8" name="Google Shape;328;p21"/>
            <p:cNvSpPr txBox="1"/>
            <p:nvPr/>
          </p:nvSpPr>
          <p:spPr>
            <a:xfrm>
              <a:off x="2841871"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3</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29" name="Google Shape;329;p21"/>
            <p:cNvSpPr/>
            <p:nvPr/>
          </p:nvSpPr>
          <p:spPr>
            <a:xfrm>
              <a:off x="2949049"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0" name="Google Shape;330;p21"/>
            <p:cNvSpPr txBox="1"/>
            <p:nvPr/>
          </p:nvSpPr>
          <p:spPr>
            <a:xfrm>
              <a:off x="2979703"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a:solidFill>
                    <a:srgbClr val="FFFFFF"/>
                  </a:solidFill>
                  <a:latin typeface="Arial" panose="020B0604020202020204" pitchFamily="34" charset="0"/>
                  <a:ea typeface="Cambria"/>
                  <a:cs typeface="Arial" panose="020B0604020202020204" pitchFamily="34" charset="0"/>
                  <a:sym typeface="Cambria"/>
                </a:rPr>
                <a:t>Tài </a:t>
              </a:r>
              <a:r>
                <a:rPr lang="en-US" b="0" i="0" dirty="0" err="1">
                  <a:solidFill>
                    <a:srgbClr val="FFFFFF"/>
                  </a:solidFill>
                  <a:latin typeface="Arial" panose="020B0604020202020204" pitchFamily="34" charset="0"/>
                  <a:ea typeface="Cambria"/>
                  <a:cs typeface="Arial" panose="020B0604020202020204" pitchFamily="34" charset="0"/>
                  <a:sym typeface="Cambria"/>
                </a:rPr>
                <a:t>liệu</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hóa</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năm</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cơ</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sử</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baseyear</a:t>
              </a:r>
              <a:r>
                <a:rPr lang="en-US" b="0" i="0" dirty="0">
                  <a:solidFill>
                    <a:srgbClr val="FFFFFF"/>
                  </a:solidFill>
                  <a:latin typeface="Arial" panose="020B0604020202020204" pitchFamily="34" charset="0"/>
                  <a:ea typeface="Cambria"/>
                  <a:cs typeface="Arial" panose="020B0604020202020204" pitchFamily="34" charset="0"/>
                  <a:sym typeface="Cambria"/>
                </a:rPr>
                <a:t>)</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31" name="Google Shape;331;p21"/>
            <p:cNvSpPr/>
            <p:nvPr/>
          </p:nvSpPr>
          <p:spPr>
            <a:xfrm>
              <a:off x="4224608"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2" name="Google Shape;332;p21"/>
            <p:cNvSpPr txBox="1"/>
            <p:nvPr/>
          </p:nvSpPr>
          <p:spPr>
            <a:xfrm>
              <a:off x="4248257"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4</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33" name="Google Shape;333;p21"/>
            <p:cNvSpPr/>
            <p:nvPr/>
          </p:nvSpPr>
          <p:spPr>
            <a:xfrm>
              <a:off x="4355435"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4" name="Google Shape;334;p21"/>
            <p:cNvSpPr txBox="1"/>
            <p:nvPr/>
          </p:nvSpPr>
          <p:spPr>
            <a:xfrm>
              <a:off x="4386089"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Xác</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giai</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đoạn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hậu</a:t>
              </a:r>
              <a:r>
                <a:rPr lang="en-US" b="0" i="0" dirty="0">
                  <a:solidFill>
                    <a:srgbClr val="FFFFFF"/>
                  </a:solidFill>
                  <a:latin typeface="Arial" panose="020B0604020202020204" pitchFamily="34" charset="0"/>
                  <a:ea typeface="Cambria"/>
                  <a:cs typeface="Arial" panose="020B0604020202020204" pitchFamily="34" charset="0"/>
                  <a:sym typeface="Cambria"/>
                </a:rPr>
                <a:t> retrofit &amp; </a:t>
              </a:r>
              <a:r>
                <a:rPr lang="en-US" b="0" i="0" dirty="0" err="1">
                  <a:solidFill>
                    <a:srgbClr val="FFFFFF"/>
                  </a:solidFill>
                  <a:latin typeface="Arial" panose="020B0604020202020204" pitchFamily="34" charset="0"/>
                  <a:ea typeface="Cambria"/>
                  <a:cs typeface="Arial" panose="020B0604020202020204" pitchFamily="34" charset="0"/>
                  <a:sym typeface="Cambria"/>
                </a:rPr>
                <a:t>bộ</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điều</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chỉnh</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35" name="Google Shape;335;p21"/>
            <p:cNvSpPr/>
            <p:nvPr/>
          </p:nvSpPr>
          <p:spPr>
            <a:xfrm>
              <a:off x="5630994"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6" name="Google Shape;336;p21"/>
            <p:cNvSpPr txBox="1"/>
            <p:nvPr/>
          </p:nvSpPr>
          <p:spPr>
            <a:xfrm>
              <a:off x="5654643"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5</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37" name="Google Shape;337;p21"/>
            <p:cNvSpPr/>
            <p:nvPr/>
          </p:nvSpPr>
          <p:spPr>
            <a:xfrm>
              <a:off x="5761821"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8" name="Google Shape;338;p21"/>
            <p:cNvSpPr txBox="1"/>
            <p:nvPr/>
          </p:nvSpPr>
          <p:spPr>
            <a:xfrm>
              <a:off x="5792475"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Mô</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tả</a:t>
              </a:r>
              <a:r>
                <a:rPr lang="en-US" b="0" i="0" dirty="0">
                  <a:solidFill>
                    <a:srgbClr val="FFFFFF"/>
                  </a:solidFill>
                  <a:latin typeface="Arial" panose="020B0604020202020204" pitchFamily="34" charset="0"/>
                  <a:ea typeface="Cambria"/>
                  <a:cs typeface="Arial" panose="020B0604020202020204" pitchFamily="34" charset="0"/>
                  <a:sym typeface="Cambria"/>
                </a:rPr>
                <a:t> ý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thiết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kế</a:t>
              </a:r>
              <a:r>
                <a:rPr lang="en-US" b="0" i="0" dirty="0">
                  <a:solidFill>
                    <a:srgbClr val="FFFFFF"/>
                  </a:solidFill>
                  <a:latin typeface="Arial" panose="020B0604020202020204" pitchFamily="34" charset="0"/>
                  <a:ea typeface="Cambria"/>
                  <a:cs typeface="Arial" panose="020B0604020202020204" pitchFamily="34" charset="0"/>
                  <a:sym typeface="Cambria"/>
                </a:rPr>
                <a:t> &amp; </a:t>
              </a:r>
              <a:r>
                <a:rPr lang="en-US" b="0" i="0" dirty="0" err="1">
                  <a:solidFill>
                    <a:srgbClr val="FFFFFF"/>
                  </a:solidFill>
                  <a:latin typeface="Arial" panose="020B0604020202020204" pitchFamily="34" charset="0"/>
                  <a:ea typeface="Cambria"/>
                  <a:cs typeface="Arial" panose="020B0604020202020204" pitchFamily="34" charset="0"/>
                  <a:sym typeface="Cambria"/>
                </a:rPr>
                <a:t>quy</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trình</a:t>
              </a:r>
              <a:r>
                <a:rPr lang="en-US" b="0" i="0" dirty="0">
                  <a:solidFill>
                    <a:srgbClr val="FFFFFF"/>
                  </a:solidFill>
                  <a:latin typeface="Arial" panose="020B0604020202020204" pitchFamily="34" charset="0"/>
                  <a:ea typeface="Cambria"/>
                  <a:cs typeface="Arial" panose="020B0604020202020204" pitchFamily="34" charset="0"/>
                  <a:sym typeface="Cambria"/>
                </a:rPr>
                <a:t> commissioning</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39" name="Google Shape;339;p21"/>
            <p:cNvSpPr/>
            <p:nvPr/>
          </p:nvSpPr>
          <p:spPr>
            <a:xfrm>
              <a:off x="7037380"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0" name="Google Shape;340;p21"/>
            <p:cNvSpPr txBox="1"/>
            <p:nvPr/>
          </p:nvSpPr>
          <p:spPr>
            <a:xfrm>
              <a:off x="7061029"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6</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41" name="Google Shape;341;p21"/>
            <p:cNvSpPr/>
            <p:nvPr/>
          </p:nvSpPr>
          <p:spPr>
            <a:xfrm>
              <a:off x="7168206"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2" name="Google Shape;342;p21"/>
            <p:cNvSpPr txBox="1"/>
            <p:nvPr/>
          </p:nvSpPr>
          <p:spPr>
            <a:xfrm>
              <a:off x="7198860"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Chỉ</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rõ</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Lựa</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chọn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lường</a:t>
              </a:r>
              <a:r>
                <a:rPr lang="en-US" b="0" i="0" dirty="0">
                  <a:solidFill>
                    <a:srgbClr val="FFFFFF"/>
                  </a:solidFill>
                  <a:latin typeface="Arial" panose="020B0604020202020204" pitchFamily="34" charset="0"/>
                  <a:ea typeface="Cambria"/>
                  <a:cs typeface="Arial" panose="020B0604020202020204" pitchFamily="34" charset="0"/>
                  <a:sym typeface="Cambria"/>
                </a:rPr>
                <a:t> (Option)</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43" name="Google Shape;343;p21"/>
            <p:cNvSpPr/>
            <p:nvPr/>
          </p:nvSpPr>
          <p:spPr>
            <a:xfrm>
              <a:off x="844376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4" name="Google Shape;344;p21"/>
            <p:cNvSpPr txBox="1"/>
            <p:nvPr/>
          </p:nvSpPr>
          <p:spPr>
            <a:xfrm>
              <a:off x="846741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7</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45" name="Google Shape;345;p21"/>
            <p:cNvSpPr/>
            <p:nvPr/>
          </p:nvSpPr>
          <p:spPr>
            <a:xfrm>
              <a:off x="8574592"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6" name="Google Shape;346;p21"/>
            <p:cNvSpPr txBox="1"/>
            <p:nvPr/>
          </p:nvSpPr>
          <p:spPr>
            <a:xfrm>
              <a:off x="8605246"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Mô</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tả</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quy</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trình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phân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tích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dữ</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liệu</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thuật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toán</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47" name="Google Shape;347;p21"/>
            <p:cNvSpPr/>
            <p:nvPr/>
          </p:nvSpPr>
          <p:spPr>
            <a:xfrm>
              <a:off x="98501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8" name="Google Shape;348;p21"/>
            <p:cNvSpPr txBox="1"/>
            <p:nvPr/>
          </p:nvSpPr>
          <p:spPr>
            <a:xfrm>
              <a:off x="98738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8</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49" name="Google Shape;349;p21"/>
            <p:cNvSpPr/>
            <p:nvPr/>
          </p:nvSpPr>
          <p:spPr>
            <a:xfrm>
              <a:off x="9980978"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50" name="Google Shape;350;p21"/>
            <p:cNvSpPr txBox="1"/>
            <p:nvPr/>
          </p:nvSpPr>
          <p:spPr>
            <a:xfrm>
              <a:off x="10011632"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Xác</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điểm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thời</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gian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đặc</a:t>
              </a:r>
              <a:r>
                <a:rPr lang="en-US" b="0" i="0" dirty="0">
                  <a:solidFill>
                    <a:srgbClr val="FFFFFF"/>
                  </a:solidFill>
                  <a:latin typeface="Arial" panose="020B0604020202020204" pitchFamily="34" charset="0"/>
                  <a:ea typeface="Cambria"/>
                  <a:cs typeface="Arial" panose="020B0604020202020204" pitchFamily="34" charset="0"/>
                  <a:sym typeface="Cambria"/>
                </a:rPr>
                <a:t> điểm </a:t>
              </a:r>
              <a:r>
                <a:rPr lang="en-US" b="0" i="0" dirty="0" err="1">
                  <a:solidFill>
                    <a:srgbClr val="FFFFFF"/>
                  </a:solidFill>
                  <a:latin typeface="Arial" panose="020B0604020202020204" pitchFamily="34" charset="0"/>
                  <a:ea typeface="Cambria"/>
                  <a:cs typeface="Arial" panose="020B0604020202020204" pitchFamily="34" charset="0"/>
                  <a:sym typeface="Cambria"/>
                </a:rPr>
                <a:t>thiết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bị</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endParaRPr dirty="0">
                <a:solidFill>
                  <a:srgbClr val="FFFFFF"/>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KẾ HOẠCH M&amp;V</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356" name="Google Shape;356;p22"/>
          <p:cNvSpPr txBox="1"/>
          <p:nvPr/>
        </p:nvSpPr>
        <p:spPr>
          <a:xfrm>
            <a:off x="454515" y="2286603"/>
            <a:ext cx="11282969" cy="916873"/>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Mục đích: </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nền tảng để xác định tiết kiệm chính xác &amp; có thể xác minh.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Đảm bảo đầy đủ dữ liệu cần thiết &amp; kiểm soát ngân sách.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pSp>
        <p:nvGrpSpPr>
          <p:cNvPr id="357" name="Google Shape;357;p22"/>
          <p:cNvGrpSpPr/>
          <p:nvPr/>
        </p:nvGrpSpPr>
        <p:grpSpPr>
          <a:xfrm>
            <a:off x="519515" y="3654525"/>
            <a:ext cx="11152965" cy="2691487"/>
            <a:chOff x="5451" y="0"/>
            <a:chExt cx="11152965" cy="2691487"/>
          </a:xfrm>
        </p:grpSpPr>
        <p:sp>
          <p:nvSpPr>
            <p:cNvPr id="358" name="Google Shape;358;p22"/>
            <p:cNvSpPr/>
            <p:nvPr/>
          </p:nvSpPr>
          <p:spPr>
            <a:xfrm>
              <a:off x="54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59" name="Google Shape;359;p22"/>
            <p:cNvSpPr txBox="1"/>
            <p:nvPr/>
          </p:nvSpPr>
          <p:spPr>
            <a:xfrm>
              <a:off x="291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9</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60" name="Google Shape;360;p22"/>
            <p:cNvSpPr/>
            <p:nvPr/>
          </p:nvSpPr>
          <p:spPr>
            <a:xfrm>
              <a:off x="136277"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1" name="Google Shape;361;p22"/>
            <p:cNvSpPr txBox="1"/>
            <p:nvPr/>
          </p:nvSpPr>
          <p:spPr>
            <a:xfrm>
              <a:off x="166931"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a:solidFill>
                    <a:srgbClr val="FFFFFF"/>
                  </a:solidFill>
                  <a:latin typeface="Arial" panose="020B0604020202020204" pitchFamily="34" charset="0"/>
                  <a:ea typeface="Cambria"/>
                  <a:cs typeface="Arial" panose="020B0604020202020204" pitchFamily="34" charset="0"/>
                  <a:sym typeface="Cambria"/>
                </a:rPr>
                <a:t>Đối với Option A: nêu rõ giá trị giả định &amp; ảnh hưởng</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62" name="Google Shape;362;p22"/>
            <p:cNvSpPr/>
            <p:nvPr/>
          </p:nvSpPr>
          <p:spPr>
            <a:xfrm>
              <a:off x="141183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3" name="Google Shape;363;p22"/>
            <p:cNvSpPr txBox="1"/>
            <p:nvPr/>
          </p:nvSpPr>
          <p:spPr>
            <a:xfrm>
              <a:off x="143548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10</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64" name="Google Shape;364;p22"/>
            <p:cNvSpPr/>
            <p:nvPr/>
          </p:nvSpPr>
          <p:spPr>
            <a:xfrm>
              <a:off x="1542663"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5" name="Google Shape;365;p22"/>
            <p:cNvSpPr txBox="1"/>
            <p:nvPr/>
          </p:nvSpPr>
          <p:spPr>
            <a:xfrm>
              <a:off x="1573317"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Option D: tên phần mềm mô phỏng, dữ liệu vào/ra</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66" name="Google Shape;366;p22"/>
            <p:cNvSpPr/>
            <p:nvPr/>
          </p:nvSpPr>
          <p:spPr>
            <a:xfrm>
              <a:off x="2818222"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7" name="Google Shape;367;p22"/>
            <p:cNvSpPr txBox="1"/>
            <p:nvPr/>
          </p:nvSpPr>
          <p:spPr>
            <a:xfrm>
              <a:off x="2841871"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11</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68" name="Google Shape;368;p22"/>
            <p:cNvSpPr/>
            <p:nvPr/>
          </p:nvSpPr>
          <p:spPr>
            <a:xfrm>
              <a:off x="2949049"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9" name="Google Shape;369;p22"/>
            <p:cNvSpPr txBox="1"/>
            <p:nvPr/>
          </p:nvSpPr>
          <p:spPr>
            <a:xfrm>
              <a:off x="2979703"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Quy trình đảm bảo chất lượng (QA)</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70" name="Google Shape;370;p22"/>
            <p:cNvSpPr/>
            <p:nvPr/>
          </p:nvSpPr>
          <p:spPr>
            <a:xfrm>
              <a:off x="4224608"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1" name="Google Shape;371;p22"/>
            <p:cNvSpPr txBox="1"/>
            <p:nvPr/>
          </p:nvSpPr>
          <p:spPr>
            <a:xfrm>
              <a:off x="4248257"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12</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72" name="Google Shape;372;p22"/>
            <p:cNvSpPr/>
            <p:nvPr/>
          </p:nvSpPr>
          <p:spPr>
            <a:xfrm>
              <a:off x="4355435"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3" name="Google Shape;373;p22"/>
            <p:cNvSpPr txBox="1"/>
            <p:nvPr/>
          </p:nvSpPr>
          <p:spPr>
            <a:xfrm>
              <a:off x="4386089"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a:solidFill>
                    <a:srgbClr val="FFFFFF"/>
                  </a:solidFill>
                  <a:latin typeface="Arial" panose="020B0604020202020204" pitchFamily="34" charset="0"/>
                  <a:ea typeface="Cambria"/>
                  <a:cs typeface="Arial" panose="020B0604020202020204" pitchFamily="34" charset="0"/>
                  <a:sym typeface="Cambria"/>
                </a:rPr>
                <a:t>Độ chính xác kỳ vọng &amp; ảnh hưởng định tính</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74" name="Google Shape;374;p22"/>
            <p:cNvSpPr/>
            <p:nvPr/>
          </p:nvSpPr>
          <p:spPr>
            <a:xfrm>
              <a:off x="5630994"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5" name="Google Shape;375;p22"/>
            <p:cNvSpPr txBox="1"/>
            <p:nvPr/>
          </p:nvSpPr>
          <p:spPr>
            <a:xfrm>
              <a:off x="5654643"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13</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76" name="Google Shape;376;p22"/>
            <p:cNvSpPr/>
            <p:nvPr/>
          </p:nvSpPr>
          <p:spPr>
            <a:xfrm>
              <a:off x="5761821"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7" name="Google Shape;377;p22"/>
            <p:cNvSpPr txBox="1"/>
            <p:nvPr/>
          </p:nvSpPr>
          <p:spPr>
            <a:xfrm>
              <a:off x="5792475"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Cách thức báo cáo kết quả, mẫu minh họa</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78" name="Google Shape;378;p22"/>
            <p:cNvSpPr/>
            <p:nvPr/>
          </p:nvSpPr>
          <p:spPr>
            <a:xfrm>
              <a:off x="7037380"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9" name="Google Shape;379;p22"/>
            <p:cNvSpPr txBox="1"/>
            <p:nvPr/>
          </p:nvSpPr>
          <p:spPr>
            <a:xfrm>
              <a:off x="7061029"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14</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80" name="Google Shape;380;p22"/>
            <p:cNvSpPr/>
            <p:nvPr/>
          </p:nvSpPr>
          <p:spPr>
            <a:xfrm>
              <a:off x="7168206"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1" name="Google Shape;381;p22"/>
            <p:cNvSpPr txBox="1"/>
            <p:nvPr/>
          </p:nvSpPr>
          <p:spPr>
            <a:xfrm>
              <a:off x="7198860"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Có thể xác minh bên thứ 3</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82" name="Google Shape;382;p22"/>
            <p:cNvSpPr/>
            <p:nvPr/>
          </p:nvSpPr>
          <p:spPr>
            <a:xfrm>
              <a:off x="844376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3" name="Google Shape;383;p22"/>
            <p:cNvSpPr txBox="1"/>
            <p:nvPr/>
          </p:nvSpPr>
          <p:spPr>
            <a:xfrm>
              <a:off x="846741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15</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84" name="Google Shape;384;p22"/>
            <p:cNvSpPr/>
            <p:nvPr/>
          </p:nvSpPr>
          <p:spPr>
            <a:xfrm>
              <a:off x="8574592"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5" name="Google Shape;385;p22"/>
            <p:cNvSpPr txBox="1"/>
            <p:nvPr/>
          </p:nvSpPr>
          <p:spPr>
            <a:xfrm>
              <a:off x="8605246"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Nếu có thể dự đoán thay đổi tương lai, xác định baseline</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86" name="Google Shape;386;p22"/>
            <p:cNvSpPr/>
            <p:nvPr/>
          </p:nvSpPr>
          <p:spPr>
            <a:xfrm>
              <a:off x="98501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7" name="Google Shape;387;p22"/>
            <p:cNvSpPr txBox="1"/>
            <p:nvPr/>
          </p:nvSpPr>
          <p:spPr>
            <a:xfrm>
              <a:off x="98738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16</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88" name="Google Shape;388;p22"/>
            <p:cNvSpPr/>
            <p:nvPr/>
          </p:nvSpPr>
          <p:spPr>
            <a:xfrm>
              <a:off x="9980978"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9" name="Google Shape;389;p22"/>
            <p:cNvSpPr txBox="1"/>
            <p:nvPr/>
          </p:nvSpPr>
          <p:spPr>
            <a:xfrm>
              <a:off x="10011632"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Dự trù ngân sách, nguồn lực cần thiết</a:t>
              </a:r>
              <a:endParaRPr sz="1600">
                <a:solidFill>
                  <a:srgbClr val="FFFFFF"/>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M&amp;V là gì?</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96" name="Google Shape;96;p5"/>
          <p:cNvSpPr txBox="1"/>
          <p:nvPr/>
        </p:nvSpPr>
        <p:spPr>
          <a:xfrm>
            <a:off x="555950" y="2201638"/>
            <a:ext cx="11080100" cy="101566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Arial" panose="020B0604020202020204" pitchFamily="34" charset="0"/>
                <a:ea typeface="Cambria"/>
                <a:cs typeface="Arial" panose="020B0604020202020204" pitchFamily="34" charset="0"/>
                <a:sym typeface="Cambria"/>
              </a:rPr>
              <a:t>Giám sát, đo lường (Measurement) &amp; Kiểm tra xác nhận (Verification)</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Arial" panose="020B0604020202020204" pitchFamily="34" charset="0"/>
                <a:ea typeface="Cambria"/>
                <a:cs typeface="Arial" panose="020B0604020202020204" pitchFamily="34" charset="0"/>
                <a:sym typeface="Cambria"/>
              </a:rPr>
              <a:t>Quy trình sử dụng dữ liệu đo lường để </a:t>
            </a:r>
            <a:r>
              <a:rPr lang="en-US" sz="2000" b="1">
                <a:solidFill>
                  <a:srgbClr val="000000"/>
                </a:solidFill>
                <a:latin typeface="Arial" panose="020B0604020202020204" pitchFamily="34" charset="0"/>
                <a:ea typeface="Cambria"/>
                <a:cs typeface="Arial" panose="020B0604020202020204" pitchFamily="34" charset="0"/>
                <a:sym typeface="Cambria"/>
              </a:rPr>
              <a:t>xác định một cách đáng tin cậy </a:t>
            </a:r>
            <a:r>
              <a:rPr lang="en-US" sz="2000">
                <a:solidFill>
                  <a:srgbClr val="000000"/>
                </a:solidFill>
                <a:latin typeface="Arial" panose="020B0604020202020204" pitchFamily="34" charset="0"/>
                <a:ea typeface="Cambria"/>
                <a:cs typeface="Arial" panose="020B0604020202020204" pitchFamily="34" charset="0"/>
                <a:sym typeface="Cambria"/>
              </a:rPr>
              <a:t>lượng năng lượng </a:t>
            </a:r>
            <a:r>
              <a:rPr lang="en-US" sz="2000" b="1">
                <a:solidFill>
                  <a:srgbClr val="000000"/>
                </a:solidFill>
                <a:latin typeface="Arial" panose="020B0604020202020204" pitchFamily="34" charset="0"/>
                <a:ea typeface="Cambria"/>
                <a:cs typeface="Arial" panose="020B0604020202020204" pitchFamily="34" charset="0"/>
                <a:sym typeface="Cambria"/>
              </a:rPr>
              <a:t>tiết kiệm được </a:t>
            </a:r>
            <a:r>
              <a:rPr lang="en-US" sz="2000">
                <a:solidFill>
                  <a:srgbClr val="000000"/>
                </a:solidFill>
                <a:latin typeface="Arial" panose="020B0604020202020204" pitchFamily="34" charset="0"/>
                <a:ea typeface="Cambria"/>
                <a:cs typeface="Arial" panose="020B0604020202020204" pitchFamily="34" charset="0"/>
                <a:sym typeface="Cambria"/>
              </a:rPr>
              <a:t>tại một công trình, sau khi triển khai các biện pháp tiết kiệm</a:t>
            </a:r>
            <a:endParaRPr sz="2000">
              <a:solidFill>
                <a:srgbClr val="000000"/>
              </a:solidFill>
              <a:latin typeface="Arial" panose="020B0604020202020204" pitchFamily="34" charset="0"/>
              <a:cs typeface="Arial" panose="020B0604020202020204" pitchFamily="34" charset="0"/>
              <a:sym typeface="Arial"/>
            </a:endParaRPr>
          </a:p>
        </p:txBody>
      </p:sp>
      <p:grpSp>
        <p:nvGrpSpPr>
          <p:cNvPr id="97" name="Google Shape;97;p5"/>
          <p:cNvGrpSpPr/>
          <p:nvPr/>
        </p:nvGrpSpPr>
        <p:grpSpPr>
          <a:xfrm>
            <a:off x="2933522" y="3336320"/>
            <a:ext cx="5988349" cy="3695555"/>
            <a:chOff x="1718036" y="626851"/>
            <a:chExt cx="5988349" cy="3695555"/>
          </a:xfrm>
        </p:grpSpPr>
        <p:sp>
          <p:nvSpPr>
            <p:cNvPr id="98" name="Google Shape;98;p5"/>
            <p:cNvSpPr/>
            <p:nvPr/>
          </p:nvSpPr>
          <p:spPr>
            <a:xfrm>
              <a:off x="1718036" y="1065647"/>
              <a:ext cx="2482708" cy="2047714"/>
            </a:xfrm>
            <a:prstGeom prst="roundRect">
              <a:avLst>
                <a:gd name="adj" fmla="val 10000"/>
              </a:avLst>
            </a:prstGeom>
            <a:solidFill>
              <a:srgbClr val="FFFFFF">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9" name="Google Shape;99;p5"/>
            <p:cNvSpPr txBox="1"/>
            <p:nvPr/>
          </p:nvSpPr>
          <p:spPr>
            <a:xfrm>
              <a:off x="1765160" y="1112771"/>
              <a:ext cx="2388460" cy="1514670"/>
            </a:xfrm>
            <a:prstGeom prst="rect">
              <a:avLst/>
            </a:prstGeom>
            <a:noFill/>
            <a:ln>
              <a:noFill/>
            </a:ln>
          </p:spPr>
          <p:txBody>
            <a:bodyPr spcFirstLastPara="1" wrap="square" lIns="40000" tIns="40000" rIns="40000" bIns="40000" anchor="t" anchorCtr="0">
              <a:noAutofit/>
            </a:bodyPr>
            <a:lstStyle/>
            <a:p>
              <a:pPr marL="228600" marR="0" lvl="1" indent="-95250" algn="l" rtl="0">
                <a:lnSpc>
                  <a:spcPct val="90000"/>
                </a:lnSpc>
                <a:spcBef>
                  <a:spcPts val="0"/>
                </a:spcBef>
                <a:spcAft>
                  <a:spcPts val="0"/>
                </a:spcAft>
                <a:buClr>
                  <a:schemeClr val="dk1"/>
                </a:buClr>
                <a:buSzPts val="2100"/>
                <a:buFont typeface="Calibri"/>
                <a:buNone/>
              </a:pPr>
              <a:endParaRPr sz="2100" b="0" i="0" u="none" strike="noStrike" cap="none">
                <a:solidFill>
                  <a:srgbClr val="000000"/>
                </a:solidFill>
                <a:latin typeface="Arial" panose="020B0604020202020204" pitchFamily="34" charset="0"/>
                <a:cs typeface="Arial" panose="020B0604020202020204" pitchFamily="34" charset="0"/>
                <a:sym typeface="Arial"/>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Đo lường</a:t>
              </a:r>
              <a:endParaRPr>
                <a:latin typeface="Arial" panose="020B0604020202020204" pitchFamily="34" charset="0"/>
                <a:cs typeface="Arial" panose="020B0604020202020204" pitchFamily="34" charset="0"/>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Thu thập dữ liệu</a:t>
              </a:r>
              <a:endParaRPr>
                <a:latin typeface="Arial" panose="020B0604020202020204" pitchFamily="34" charset="0"/>
                <a:cs typeface="Arial" panose="020B0604020202020204" pitchFamily="34" charset="0"/>
              </a:endParaRPr>
            </a:p>
          </p:txBody>
        </p:sp>
        <p:sp>
          <p:nvSpPr>
            <p:cNvPr id="100" name="Google Shape;100;p5"/>
            <p:cNvSpPr/>
            <p:nvPr/>
          </p:nvSpPr>
          <p:spPr>
            <a:xfrm>
              <a:off x="3095116" y="1488208"/>
              <a:ext cx="2834198" cy="2834198"/>
            </a:xfrm>
            <a:custGeom>
              <a:avLst/>
              <a:gdLst/>
              <a:ahLst/>
              <a:cxnLst/>
              <a:rect l="l" t="t" r="r" b="b"/>
              <a:pathLst>
                <a:path w="120000" h="120000" extrusionOk="0">
                  <a:moveTo>
                    <a:pt x="9695" y="88567"/>
                  </a:moveTo>
                  <a:lnTo>
                    <a:pt x="12499" y="86975"/>
                  </a:lnTo>
                  <a:lnTo>
                    <a:pt x="12499" y="86975"/>
                  </a:lnTo>
                  <a:cubicBezTo>
                    <a:pt x="21734" y="103237"/>
                    <a:pt x="38647" y="113645"/>
                    <a:pt x="57325" y="114560"/>
                  </a:cubicBezTo>
                  <a:cubicBezTo>
                    <a:pt x="76004" y="115476"/>
                    <a:pt x="93853" y="106772"/>
                    <a:pt x="104635" y="91492"/>
                  </a:cubicBezTo>
                  <a:lnTo>
                    <a:pt x="102772" y="90434"/>
                  </a:lnTo>
                  <a:lnTo>
                    <a:pt x="108903" y="87771"/>
                  </a:lnTo>
                  <a:lnTo>
                    <a:pt x="109314" y="94149"/>
                  </a:lnTo>
                  <a:lnTo>
                    <a:pt x="107451" y="93091"/>
                  </a:lnTo>
                  <a:cubicBezTo>
                    <a:pt x="96090" y="109382"/>
                    <a:pt x="77166" y="118706"/>
                    <a:pt x="57326" y="117788"/>
                  </a:cubicBezTo>
                  <a:cubicBezTo>
                    <a:pt x="37486" y="116870"/>
                    <a:pt x="19503" y="105838"/>
                    <a:pt x="9695" y="88567"/>
                  </a:cubicBezTo>
                  <a:close/>
                </a:path>
              </a:pathLst>
            </a:custGeom>
            <a:solidFill>
              <a:srgbClr val="A7B9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1" name="Google Shape;101;p5"/>
            <p:cNvSpPr/>
            <p:nvPr/>
          </p:nvSpPr>
          <p:spPr>
            <a:xfrm>
              <a:off x="2269749" y="2674566"/>
              <a:ext cx="2206851" cy="877592"/>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2" name="Google Shape;102;p5"/>
            <p:cNvSpPr txBox="1"/>
            <p:nvPr/>
          </p:nvSpPr>
          <p:spPr>
            <a:xfrm>
              <a:off x="2295453" y="2700270"/>
              <a:ext cx="2155443" cy="826184"/>
            </a:xfrm>
            <a:prstGeom prst="rect">
              <a:avLst/>
            </a:prstGeom>
            <a:noFill/>
            <a:ln>
              <a:noFill/>
            </a:ln>
          </p:spPr>
          <p:txBody>
            <a:bodyPr spcFirstLastPara="1" wrap="square" lIns="49525" tIns="33000" rIns="49525" bIns="33000" anchor="ctr" anchorCtr="0">
              <a:noAutofit/>
            </a:bodyPr>
            <a:lstStyle/>
            <a:p>
              <a:pPr marL="0" marR="0" lvl="0" indent="0" algn="ctr" rtl="0">
                <a:lnSpc>
                  <a:spcPct val="90000"/>
                </a:lnSpc>
                <a:spcBef>
                  <a:spcPts val="0"/>
                </a:spcBef>
                <a:spcAft>
                  <a:spcPts val="0"/>
                </a:spcAft>
                <a:buClr>
                  <a:srgbClr val="FFFFFF"/>
                </a:buClr>
                <a:buSzPts val="2600"/>
                <a:buFont typeface="Arial"/>
                <a:buNone/>
              </a:pPr>
              <a:r>
                <a:rPr lang="en-US" sz="2600">
                  <a:solidFill>
                    <a:srgbClr val="FFFFFF"/>
                  </a:solidFill>
                  <a:latin typeface="Arial" panose="020B0604020202020204" pitchFamily="34" charset="0"/>
                  <a:cs typeface="Arial" panose="020B0604020202020204" pitchFamily="34" charset="0"/>
                  <a:sym typeface="Arial"/>
                </a:rPr>
                <a:t>Measurement</a:t>
              </a:r>
              <a:endParaRPr>
                <a:latin typeface="Arial" panose="020B0604020202020204" pitchFamily="34" charset="0"/>
                <a:cs typeface="Arial" panose="020B0604020202020204" pitchFamily="34" charset="0"/>
              </a:endParaRPr>
            </a:p>
          </p:txBody>
        </p:sp>
        <p:sp>
          <p:nvSpPr>
            <p:cNvPr id="103" name="Google Shape;103;p5"/>
            <p:cNvSpPr/>
            <p:nvPr/>
          </p:nvSpPr>
          <p:spPr>
            <a:xfrm>
              <a:off x="4947822" y="1065647"/>
              <a:ext cx="2482708" cy="2047714"/>
            </a:xfrm>
            <a:prstGeom prst="roundRect">
              <a:avLst>
                <a:gd name="adj" fmla="val 10000"/>
              </a:avLst>
            </a:prstGeom>
            <a:solidFill>
              <a:srgbClr val="FFFFFF">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4" name="Google Shape;104;p5"/>
            <p:cNvSpPr txBox="1"/>
            <p:nvPr/>
          </p:nvSpPr>
          <p:spPr>
            <a:xfrm>
              <a:off x="4994946" y="1551567"/>
              <a:ext cx="2388460" cy="1514670"/>
            </a:xfrm>
            <a:prstGeom prst="rect">
              <a:avLst/>
            </a:prstGeom>
            <a:noFill/>
            <a:ln>
              <a:noFill/>
            </a:ln>
          </p:spPr>
          <p:txBody>
            <a:bodyPr spcFirstLastPara="1" wrap="square" lIns="40000" tIns="40000" rIns="40000" bIns="40000" anchor="t" anchorCtr="0">
              <a:noAutofit/>
            </a:bodyPr>
            <a:lstStyle/>
            <a:p>
              <a:pPr marL="228600" marR="0" lvl="1" indent="-228600" algn="l" rtl="0">
                <a:lnSpc>
                  <a:spcPct val="90000"/>
                </a:lnSpc>
                <a:spcBef>
                  <a:spcPts val="0"/>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Xác minh dữ liệu</a:t>
              </a:r>
              <a:endParaRPr sz="2100" b="0" i="0" u="none" strike="noStrike" cap="none">
                <a:solidFill>
                  <a:srgbClr val="000000"/>
                </a:solidFill>
                <a:latin typeface="Arial" panose="020B0604020202020204" pitchFamily="34" charset="0"/>
                <a:cs typeface="Arial" panose="020B0604020202020204" pitchFamily="34" charset="0"/>
                <a:sym typeface="Arial"/>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Xác định lượng năng lượng tiết kiệm được</a:t>
              </a:r>
              <a:endParaRPr>
                <a:latin typeface="Arial" panose="020B0604020202020204" pitchFamily="34" charset="0"/>
                <a:cs typeface="Arial" panose="020B0604020202020204" pitchFamily="34" charset="0"/>
              </a:endParaRPr>
            </a:p>
          </p:txBody>
        </p:sp>
        <p:sp>
          <p:nvSpPr>
            <p:cNvPr id="105" name="Google Shape;105;p5"/>
            <p:cNvSpPr/>
            <p:nvPr/>
          </p:nvSpPr>
          <p:spPr>
            <a:xfrm>
              <a:off x="5499534" y="626851"/>
              <a:ext cx="2206851" cy="877592"/>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6" name="Google Shape;106;p5"/>
            <p:cNvSpPr txBox="1"/>
            <p:nvPr/>
          </p:nvSpPr>
          <p:spPr>
            <a:xfrm>
              <a:off x="5525238" y="652555"/>
              <a:ext cx="2155443" cy="826184"/>
            </a:xfrm>
            <a:prstGeom prst="rect">
              <a:avLst/>
            </a:prstGeom>
            <a:noFill/>
            <a:ln>
              <a:noFill/>
            </a:ln>
          </p:spPr>
          <p:txBody>
            <a:bodyPr spcFirstLastPara="1" wrap="square" lIns="49525" tIns="33000" rIns="49525" bIns="33000" anchor="ctr" anchorCtr="0">
              <a:noAutofit/>
            </a:bodyPr>
            <a:lstStyle/>
            <a:p>
              <a:pPr marL="0" marR="0" lvl="0" indent="0" algn="ctr" rtl="0">
                <a:lnSpc>
                  <a:spcPct val="90000"/>
                </a:lnSpc>
                <a:spcBef>
                  <a:spcPts val="0"/>
                </a:spcBef>
                <a:spcAft>
                  <a:spcPts val="0"/>
                </a:spcAft>
                <a:buClr>
                  <a:srgbClr val="FFFFFF"/>
                </a:buClr>
                <a:buSzPts val="2600"/>
                <a:buFont typeface="Arial"/>
                <a:buNone/>
              </a:pPr>
              <a:r>
                <a:rPr lang="en-US" sz="2600">
                  <a:solidFill>
                    <a:srgbClr val="FFFFFF"/>
                  </a:solidFill>
                  <a:latin typeface="Arial" panose="020B0604020202020204" pitchFamily="34" charset="0"/>
                  <a:cs typeface="Arial" panose="020B0604020202020204" pitchFamily="34" charset="0"/>
                  <a:sym typeface="Arial"/>
                </a:rPr>
                <a:t>Verification</a:t>
              </a:r>
              <a:endParaRPr>
                <a:latin typeface="Arial" panose="020B0604020202020204" pitchFamily="34" charset="0"/>
                <a:cs typeface="Arial" panose="020B0604020202020204" pitchFamily="34"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KỸ THUẬT ĐO LƯỜNG NĂNG LƯỢNG SỬ DỤNG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395" name="Google Shape;395;p23"/>
          <p:cNvSpPr txBox="1"/>
          <p:nvPr/>
        </p:nvSpPr>
        <p:spPr>
          <a:xfrm>
            <a:off x="920187" y="2360225"/>
            <a:ext cx="10515600" cy="4497775"/>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rgbClr val="000000"/>
              </a:buClr>
              <a:buSzPts val="1800"/>
              <a:buFont typeface="Arial"/>
              <a:buChar char="•"/>
            </a:pPr>
            <a:r>
              <a:rPr lang="en-US" sz="2000" b="1" i="0" u="none" strike="noStrike" cap="none">
                <a:solidFill>
                  <a:srgbClr val="000000"/>
                </a:solidFill>
                <a:latin typeface="Arial" panose="020B0604020202020204" pitchFamily="34" charset="0"/>
                <a:ea typeface="Cambria"/>
                <a:cs typeface="Arial" panose="020B0604020202020204" pitchFamily="34" charset="0"/>
                <a:sym typeface="Cambria"/>
              </a:rPr>
              <a:t>Tiêu thụ năng lượng có thể được xác định bằng</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Hóa đơn điện hoặc nhiên liệu, số liệu từ công tơ chính</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Thiết bị đo lường riêng cho khu vực/ thiết bị được cải tiến (retrofit), có thể đo theo chu kỳ ngắn hoặc liên tục</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Đo riêng các thông số: công suất, thời gian hoạt động =&gt; tổng năng lượng sử dụng</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Mô phỏng máy tính được hiệu chuẩn </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Giá trị giả định (stipulations) đã được thống nhất cho các thông số ECM có độ tin cậy cao</a:t>
            </a:r>
            <a:endParaRPr>
              <a:latin typeface="Arial" panose="020B0604020202020204" pitchFamily="34" charset="0"/>
              <a:cs typeface="Arial" panose="020B0604020202020204" pitchFamily="34" charset="0"/>
            </a:endParaRPr>
          </a:p>
          <a:p>
            <a:pPr marL="457200" marR="0" lvl="0" indent="-457200" algn="l" rtl="0">
              <a:lnSpc>
                <a:spcPct val="90000"/>
              </a:lnSpc>
              <a:spcBef>
                <a:spcPts val="1000"/>
              </a:spcBef>
              <a:spcAft>
                <a:spcPts val="0"/>
              </a:spcAft>
              <a:buClr>
                <a:srgbClr val="000000"/>
              </a:buClr>
              <a:buSzPts val="1800"/>
              <a:buFont typeface="Arial"/>
              <a:buChar char="•"/>
            </a:pPr>
            <a:r>
              <a:rPr lang="en-US" sz="2000" b="1" i="0" u="none" strike="noStrike" cap="none">
                <a:solidFill>
                  <a:srgbClr val="000000"/>
                </a:solidFill>
                <a:latin typeface="Arial" panose="020B0604020202020204" pitchFamily="34" charset="0"/>
                <a:ea typeface="Cambria"/>
                <a:cs typeface="Arial" panose="020B0604020202020204" pitchFamily="34" charset="0"/>
                <a:sym typeface="Cambria"/>
              </a:rPr>
              <a:t>Việc sử dụng giả định thay cho đo lường thật cần dựa vào:</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Phạm vi xác định tiết kiệm</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Trách nhiệm giữa các bên </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Mức ảnh hưởng tiềm năng của sai số giả định</a:t>
            </a:r>
            <a:endParaRPr>
              <a:latin typeface="Arial" panose="020B0604020202020204" pitchFamily="34" charset="0"/>
              <a:cs typeface="Arial" panose="020B0604020202020204" pitchFamily="34" charset="0"/>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GIỚI THIỆU 4 PHƯƠNG ÁN M&amp;V (OPTION A-B-C-D)</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401" name="Google Shape;401;p24"/>
          <p:cNvGraphicFramePr/>
          <p:nvPr>
            <p:extLst>
              <p:ext uri="{D42A27DB-BD31-4B8C-83A1-F6EECF244321}">
                <p14:modId xmlns:p14="http://schemas.microsoft.com/office/powerpoint/2010/main" val="335405174"/>
              </p:ext>
            </p:extLst>
          </p:nvPr>
        </p:nvGraphicFramePr>
        <p:xfrm>
          <a:off x="759501" y="2130749"/>
          <a:ext cx="10672975" cy="4727300"/>
        </p:xfrm>
        <a:graphic>
          <a:graphicData uri="http://schemas.openxmlformats.org/drawingml/2006/table">
            <a:tbl>
              <a:tblPr>
                <a:noFill/>
                <a:tableStyleId>{C25B5BF8-8AAE-4529-B7C1-3E2BDABCAE70}</a:tableStyleId>
              </a:tblPr>
              <a:tblGrid>
                <a:gridCol w="1334125">
                  <a:extLst>
                    <a:ext uri="{9D8B030D-6E8A-4147-A177-3AD203B41FA5}">
                      <a16:colId xmlns:a16="http://schemas.microsoft.com/office/drawing/2014/main" val="20000"/>
                    </a:ext>
                  </a:extLst>
                </a:gridCol>
                <a:gridCol w="2233525">
                  <a:extLst>
                    <a:ext uri="{9D8B030D-6E8A-4147-A177-3AD203B41FA5}">
                      <a16:colId xmlns:a16="http://schemas.microsoft.com/office/drawing/2014/main" val="20001"/>
                    </a:ext>
                  </a:extLst>
                </a:gridCol>
                <a:gridCol w="2458375">
                  <a:extLst>
                    <a:ext uri="{9D8B030D-6E8A-4147-A177-3AD203B41FA5}">
                      <a16:colId xmlns:a16="http://schemas.microsoft.com/office/drawing/2014/main" val="20002"/>
                    </a:ext>
                  </a:extLst>
                </a:gridCol>
                <a:gridCol w="2278500">
                  <a:extLst>
                    <a:ext uri="{9D8B030D-6E8A-4147-A177-3AD203B41FA5}">
                      <a16:colId xmlns:a16="http://schemas.microsoft.com/office/drawing/2014/main" val="20003"/>
                    </a:ext>
                  </a:extLst>
                </a:gridCol>
                <a:gridCol w="2368450">
                  <a:extLst>
                    <a:ext uri="{9D8B030D-6E8A-4147-A177-3AD203B41FA5}">
                      <a16:colId xmlns:a16="http://schemas.microsoft.com/office/drawing/2014/main" val="20004"/>
                    </a:ext>
                  </a:extLst>
                </a:gridCol>
              </a:tblGrid>
              <a:tr h="921300">
                <a:tc>
                  <a:txBody>
                    <a:bodyPr/>
                    <a:lstStyle/>
                    <a:p>
                      <a:pPr marL="0" marR="0" lvl="0" indent="0" algn="ctr" rtl="0">
                        <a:spcBef>
                          <a:spcPts val="0"/>
                        </a:spcBef>
                        <a:spcAft>
                          <a:spcPts val="0"/>
                        </a:spcAft>
                        <a:buNone/>
                      </a:pPr>
                      <a:r>
                        <a:rPr lang="en-US" sz="2000" b="1" dirty="0" err="1">
                          <a:latin typeface="Cambria"/>
                          <a:ea typeface="Cambria"/>
                          <a:cs typeface="Arial" panose="020B0604020202020204" pitchFamily="34" charset="0"/>
                          <a:sym typeface="Cambria"/>
                        </a:rPr>
                        <a:t>Tiêu</a:t>
                      </a:r>
                      <a:r>
                        <a:rPr lang="en-US" sz="2000" b="1" dirty="0">
                          <a:latin typeface="Cambria"/>
                          <a:ea typeface="Cambria"/>
                          <a:cs typeface="Arial" panose="020B0604020202020204" pitchFamily="34" charset="0"/>
                          <a:sym typeface="Cambria"/>
                        </a:rPr>
                        <a:t> </a:t>
                      </a:r>
                      <a:r>
                        <a:rPr lang="en-US" sz="2000" b="1" dirty="0" err="1">
                          <a:latin typeface="Cambria"/>
                          <a:ea typeface="Cambria"/>
                          <a:cs typeface="Arial" panose="020B0604020202020204" pitchFamily="34" charset="0"/>
                          <a:sym typeface="Cambria"/>
                        </a:rPr>
                        <a:t>chí</a:t>
                      </a:r>
                      <a:endParaRPr sz="2000" b="1" dirty="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A</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Đo một phần – Cô lập cải tiến</a:t>
                      </a:r>
                      <a:endParaRPr sz="2000" b="1">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B </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Đo đầy đủ - Cô lập cải tiến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C</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Toàn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D</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Mô phỏng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extLst>
                  <a:ext uri="{0D108BD9-81ED-4DB2-BD59-A6C34878D82A}">
                    <a16:rowId xmlns:a16="http://schemas.microsoft.com/office/drawing/2014/main" val="10000"/>
                  </a:ext>
                </a:extLst>
              </a:tr>
              <a:tr h="921300">
                <a:tc>
                  <a:txBody>
                    <a:bodyPr/>
                    <a:lstStyle/>
                    <a:p>
                      <a:pPr marL="0" marR="0" lvl="0" indent="0" algn="l" rtl="0">
                        <a:spcBef>
                          <a:spcPts val="0"/>
                        </a:spcBef>
                        <a:spcAft>
                          <a:spcPts val="0"/>
                        </a:spcAft>
                        <a:buNone/>
                      </a:pP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dirty="0">
                          <a:latin typeface="Cambria"/>
                          <a:ea typeface="Cambria"/>
                          <a:cs typeface="Arial" panose="020B0604020202020204" pitchFamily="34" charset="0"/>
                          <a:sym typeface="Cambria"/>
                        </a:rPr>
                        <a:t>Partially Measured Retrofit Isolation</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Retrofit Isolation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Whole Facility</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Calibrated Simulation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extLst>
                  <a:ext uri="{0D108BD9-81ED-4DB2-BD59-A6C34878D82A}">
                    <a16:rowId xmlns:a16="http://schemas.microsoft.com/office/drawing/2014/main" val="10001"/>
                  </a:ext>
                </a:extLst>
              </a:tr>
              <a:tr h="921300">
                <a:tc>
                  <a:txBody>
                    <a:bodyPr/>
                    <a:lstStyle/>
                    <a:p>
                      <a:pPr marL="0" marR="0" lvl="0" indent="0" algn="l" rtl="0">
                        <a:spcBef>
                          <a:spcPts val="0"/>
                        </a:spcBef>
                        <a:spcAft>
                          <a:spcPts val="0"/>
                        </a:spcAft>
                        <a:buNone/>
                      </a:pPr>
                      <a:r>
                        <a:rPr lang="en-US" sz="2000" b="1" dirty="0">
                          <a:latin typeface="Cambria"/>
                          <a:ea typeface="Cambria"/>
                          <a:cs typeface="Arial" panose="020B0604020202020204" pitchFamily="34" charset="0"/>
                          <a:sym typeface="Cambria"/>
                        </a:rPr>
                        <a:t>Phạm vi </a:t>
                      </a:r>
                      <a:r>
                        <a:rPr lang="en-US" sz="2000" b="1" dirty="0" err="1">
                          <a:latin typeface="Cambria"/>
                          <a:ea typeface="Cambria"/>
                          <a:cs typeface="Arial" panose="020B0604020202020204" pitchFamily="34" charset="0"/>
                          <a:sym typeface="Cambria"/>
                        </a:rPr>
                        <a:t>đo</a:t>
                      </a:r>
                      <a:endParaRPr sz="2000" b="1" dirty="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dirty="0" err="1">
                          <a:latin typeface="Cambria"/>
                          <a:ea typeface="Cambria"/>
                          <a:cs typeface="Arial" panose="020B0604020202020204" pitchFamily="34" charset="0"/>
                          <a:sym typeface="Cambria"/>
                        </a:rPr>
                        <a:t>Một</a:t>
                      </a:r>
                      <a:r>
                        <a:rPr lang="en-US" sz="2000" b="0" dirty="0">
                          <a:latin typeface="Cambria"/>
                          <a:ea typeface="Cambria"/>
                          <a:cs typeface="Arial" panose="020B0604020202020204" pitchFamily="34" charset="0"/>
                          <a:sym typeface="Cambria"/>
                        </a:rPr>
                        <a:t> phần thông số</a:t>
                      </a:r>
                      <a:endParaRPr dirty="0"/>
                    </a:p>
                    <a:p>
                      <a:pPr marL="0" marR="0" lvl="0" indent="0" algn="l" rtl="0">
                        <a:spcBef>
                          <a:spcPts val="0"/>
                        </a:spcBef>
                        <a:spcAft>
                          <a:spcPts val="0"/>
                        </a:spcAft>
                        <a:buNone/>
                      </a:pPr>
                      <a:r>
                        <a:rPr lang="en-US" sz="2000" b="0" dirty="0">
                          <a:latin typeface="Cambria"/>
                          <a:ea typeface="Cambria"/>
                          <a:cs typeface="Arial" panose="020B0604020202020204" pitchFamily="34" charset="0"/>
                          <a:sym typeface="Cambria"/>
                        </a:rPr>
                        <a:t>Phần </a:t>
                      </a:r>
                      <a:r>
                        <a:rPr lang="en-US" sz="2000" b="0" dirty="0" err="1">
                          <a:latin typeface="Cambria"/>
                          <a:ea typeface="Cambria"/>
                          <a:cs typeface="Arial" panose="020B0604020202020204" pitchFamily="34" charset="0"/>
                          <a:sym typeface="Cambria"/>
                        </a:rPr>
                        <a:t>còn</a:t>
                      </a:r>
                      <a:r>
                        <a:rPr lang="en-US" sz="2000" b="0" dirty="0">
                          <a:latin typeface="Cambria"/>
                          <a:ea typeface="Cambria"/>
                          <a:cs typeface="Arial" panose="020B0604020202020204" pitchFamily="34" charset="0"/>
                          <a:sym typeface="Cambria"/>
                        </a:rPr>
                        <a:t> lại </a:t>
                      </a:r>
                      <a:r>
                        <a:rPr lang="en-US" sz="2000" b="0" dirty="0" err="1">
                          <a:latin typeface="Cambria"/>
                          <a:ea typeface="Cambria"/>
                          <a:cs typeface="Arial" panose="020B0604020202020204" pitchFamily="34" charset="0"/>
                          <a:sym typeface="Cambria"/>
                        </a:rPr>
                        <a:t>giả</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định</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dirty="0" err="1">
                          <a:latin typeface="Cambria"/>
                          <a:ea typeface="Cambria"/>
                          <a:cs typeface="Arial" panose="020B0604020202020204" pitchFamily="34" charset="0"/>
                          <a:sym typeface="Cambria"/>
                        </a:rPr>
                        <a:t>Đo</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tất</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cả</a:t>
                      </a:r>
                      <a:r>
                        <a:rPr lang="en-US" sz="2000" b="0" dirty="0">
                          <a:latin typeface="Cambria"/>
                          <a:ea typeface="Cambria"/>
                          <a:cs typeface="Arial" panose="020B0604020202020204" pitchFamily="34" charset="0"/>
                          <a:sym typeface="Cambria"/>
                        </a:rPr>
                        <a:t> thông số </a:t>
                      </a:r>
                      <a:r>
                        <a:rPr lang="en-US" sz="2000" b="0" dirty="0" err="1">
                          <a:latin typeface="Cambria"/>
                          <a:ea typeface="Cambria"/>
                          <a:cs typeface="Arial" panose="020B0604020202020204" pitchFamily="34" charset="0"/>
                          <a:sym typeface="Cambria"/>
                        </a:rPr>
                        <a:t>liên</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quan</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đến</a:t>
                      </a:r>
                      <a:r>
                        <a:rPr lang="en-US" sz="2000" b="0" dirty="0">
                          <a:latin typeface="Cambria"/>
                          <a:ea typeface="Cambria"/>
                          <a:cs typeface="Arial" panose="020B0604020202020204" pitchFamily="34" charset="0"/>
                          <a:sym typeface="Cambria"/>
                        </a:rPr>
                        <a:t> ECM</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Arial" panose="020B0604020202020204" pitchFamily="34" charset="0"/>
                          <a:sym typeface="Cambria"/>
                        </a:rPr>
                        <a:t>Đo tổng NL toàn công trình</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Arial" panose="020B0604020202020204" pitchFamily="34" charset="0"/>
                          <a:sym typeface="Cambria"/>
                        </a:rPr>
                        <a:t>Mô phòng bằng phần mềm</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921300">
                <a:tc>
                  <a:txBody>
                    <a:bodyPr/>
                    <a:lstStyle/>
                    <a:p>
                      <a:pPr marL="0" marR="0" lvl="0" indent="0" algn="l" rtl="0">
                        <a:spcBef>
                          <a:spcPts val="0"/>
                        </a:spcBef>
                        <a:spcAft>
                          <a:spcPts val="0"/>
                        </a:spcAft>
                        <a:buNone/>
                      </a:pPr>
                      <a:r>
                        <a:rPr lang="en-US" sz="2000" b="1">
                          <a:latin typeface="Cambria"/>
                          <a:ea typeface="Cambria"/>
                          <a:cs typeface="Arial" panose="020B0604020202020204" pitchFamily="34" charset="0"/>
                          <a:sym typeface="Cambria"/>
                        </a:rPr>
                        <a:t>Độ chính xác</a:t>
                      </a:r>
                      <a:endParaRPr sz="2000" b="1">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Trung bình</a:t>
                      </a:r>
                      <a:endParaRPr/>
                    </a:p>
                    <a:p>
                      <a:pPr marL="0" marR="0" lvl="0" indent="0" algn="l" rtl="0">
                        <a:spcBef>
                          <a:spcPts val="0"/>
                        </a:spcBef>
                        <a:spcAft>
                          <a:spcPts val="0"/>
                        </a:spcAft>
                        <a:buNone/>
                      </a:pPr>
                      <a:r>
                        <a:rPr lang="en-US" sz="2000">
                          <a:latin typeface="Cambria"/>
                          <a:ea typeface="Cambria"/>
                          <a:cs typeface="Arial" panose="020B0604020202020204" pitchFamily="34" charset="0"/>
                          <a:sym typeface="Cambria"/>
                        </a:rPr>
                        <a:t>Phụ thuộc giả định</a:t>
                      </a: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a:latin typeface="Cambria"/>
                          <a:ea typeface="Cambria"/>
                          <a:cs typeface="Arial" panose="020B0604020202020204" pitchFamily="34" charset="0"/>
                          <a:sym typeface="Cambria"/>
                        </a:rPr>
                        <a:t>Cao</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err="1">
                          <a:latin typeface="Cambria"/>
                          <a:ea typeface="Cambria"/>
                          <a:cs typeface="Arial" panose="020B0604020202020204" pitchFamily="34" charset="0"/>
                          <a:sym typeface="Cambria"/>
                        </a:rPr>
                        <a:t>Phụ</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thuộc</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chất</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lượng</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mô</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hình</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hồi</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quy</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Cao nếu mô hình đúng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703900">
                <a:tc>
                  <a:txBody>
                    <a:bodyPr/>
                    <a:lstStyle/>
                    <a:p>
                      <a:pPr marL="0" marR="0" lvl="0" indent="0" algn="l" rtl="0">
                        <a:spcBef>
                          <a:spcPts val="0"/>
                        </a:spcBef>
                        <a:spcAft>
                          <a:spcPts val="0"/>
                        </a:spcAft>
                        <a:buNone/>
                      </a:pPr>
                      <a:r>
                        <a:rPr lang="en-US" sz="2000" b="1">
                          <a:latin typeface="Cambria"/>
                          <a:ea typeface="Cambria"/>
                          <a:cs typeface="Arial" panose="020B0604020202020204" pitchFamily="34" charset="0"/>
                          <a:sym typeface="Cambria"/>
                        </a:rPr>
                        <a:t>Chi phí</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Thấp</a:t>
                      </a: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Trung bình – cao</a:t>
                      </a: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err="1">
                          <a:latin typeface="Cambria"/>
                          <a:ea typeface="Cambria"/>
                          <a:cs typeface="Arial" panose="020B0604020202020204" pitchFamily="34" charset="0"/>
                          <a:sym typeface="Cambria"/>
                        </a:rPr>
                        <a:t>Thấp</a:t>
                      </a:r>
                      <a:r>
                        <a:rPr lang="en-US" sz="2000" dirty="0">
                          <a:latin typeface="Cambria"/>
                          <a:ea typeface="Cambria"/>
                          <a:cs typeface="Arial" panose="020B0604020202020204" pitchFamily="34" charset="0"/>
                          <a:sym typeface="Cambria"/>
                        </a:rPr>
                        <a:t> (dung </a:t>
                      </a:r>
                      <a:r>
                        <a:rPr lang="en-US" sz="2000" dirty="0" err="1">
                          <a:latin typeface="Cambria"/>
                          <a:ea typeface="Cambria"/>
                          <a:cs typeface="Arial" panose="020B0604020202020204" pitchFamily="34" charset="0"/>
                          <a:sym typeface="Cambria"/>
                        </a:rPr>
                        <a:t>hóa</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đơn</a:t>
                      </a:r>
                      <a:r>
                        <a:rPr lang="en-US" sz="2000" dirty="0">
                          <a:latin typeface="Cambria"/>
                          <a:ea typeface="Cambria"/>
                          <a:cs typeface="Arial" panose="020B0604020202020204" pitchFamily="34" charset="0"/>
                          <a:sym typeface="Cambria"/>
                        </a:rPr>
                        <a:t>)</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a:latin typeface="Cambria"/>
                          <a:ea typeface="Cambria"/>
                          <a:cs typeface="Arial" panose="020B0604020202020204" pitchFamily="34" charset="0"/>
                          <a:sym typeface="Cambria"/>
                        </a:rPr>
                        <a:t>Cao (phần </a:t>
                      </a:r>
                      <a:r>
                        <a:rPr lang="en-US" sz="2000" dirty="0" err="1">
                          <a:latin typeface="Cambria"/>
                          <a:ea typeface="Cambria"/>
                          <a:cs typeface="Arial" panose="020B0604020202020204" pitchFamily="34" charset="0"/>
                          <a:sym typeface="Cambria"/>
                        </a:rPr>
                        <a:t>mềm</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dữ</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liệu</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chính</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xác</a:t>
                      </a:r>
                      <a:r>
                        <a:rPr lang="en-US" sz="2000" dirty="0">
                          <a:latin typeface="Cambria"/>
                          <a:ea typeface="Cambria"/>
                          <a:cs typeface="Arial" panose="020B0604020202020204" pitchFamily="34" charset="0"/>
                          <a:sym typeface="Cambria"/>
                        </a:rPr>
                        <a:t>)</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dirty="0">
                <a:solidFill>
                  <a:schemeClr val="lt1"/>
                </a:solidFill>
                <a:latin typeface="Arial" panose="020B0604020202020204" pitchFamily="34" charset="0"/>
                <a:ea typeface="Cambria"/>
                <a:cs typeface="Arial" panose="020B0604020202020204" pitchFamily="34" charset="0"/>
                <a:sym typeface="Cambria"/>
              </a:rPr>
              <a:t>GIỚI THIỆU 4 PHƯƠNG ÁN M&amp;V (OPTION A-B-C-D)</a:t>
            </a:r>
            <a:endParaRPr sz="3200" b="1" i="0" u="none" strike="noStrike" cap="none" dirty="0">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407" name="Google Shape;407;p25"/>
          <p:cNvGraphicFramePr/>
          <p:nvPr>
            <p:extLst>
              <p:ext uri="{D42A27DB-BD31-4B8C-83A1-F6EECF244321}">
                <p14:modId xmlns:p14="http://schemas.microsoft.com/office/powerpoint/2010/main" val="500526632"/>
              </p:ext>
            </p:extLst>
          </p:nvPr>
        </p:nvGraphicFramePr>
        <p:xfrm>
          <a:off x="759501" y="2255520"/>
          <a:ext cx="10672975" cy="4602475"/>
        </p:xfrm>
        <a:graphic>
          <a:graphicData uri="http://schemas.openxmlformats.org/drawingml/2006/table">
            <a:tbl>
              <a:tblPr>
                <a:noFill/>
                <a:tableStyleId>{C25B5BF8-8AAE-4529-B7C1-3E2BDABCAE70}</a:tableStyleId>
              </a:tblPr>
              <a:tblGrid>
                <a:gridCol w="1334125">
                  <a:extLst>
                    <a:ext uri="{9D8B030D-6E8A-4147-A177-3AD203B41FA5}">
                      <a16:colId xmlns:a16="http://schemas.microsoft.com/office/drawing/2014/main" val="20000"/>
                    </a:ext>
                  </a:extLst>
                </a:gridCol>
                <a:gridCol w="2233525">
                  <a:extLst>
                    <a:ext uri="{9D8B030D-6E8A-4147-A177-3AD203B41FA5}">
                      <a16:colId xmlns:a16="http://schemas.microsoft.com/office/drawing/2014/main" val="20001"/>
                    </a:ext>
                  </a:extLst>
                </a:gridCol>
                <a:gridCol w="2458375">
                  <a:extLst>
                    <a:ext uri="{9D8B030D-6E8A-4147-A177-3AD203B41FA5}">
                      <a16:colId xmlns:a16="http://schemas.microsoft.com/office/drawing/2014/main" val="20002"/>
                    </a:ext>
                  </a:extLst>
                </a:gridCol>
                <a:gridCol w="2278500">
                  <a:extLst>
                    <a:ext uri="{9D8B030D-6E8A-4147-A177-3AD203B41FA5}">
                      <a16:colId xmlns:a16="http://schemas.microsoft.com/office/drawing/2014/main" val="20003"/>
                    </a:ext>
                  </a:extLst>
                </a:gridCol>
                <a:gridCol w="2368450">
                  <a:extLst>
                    <a:ext uri="{9D8B030D-6E8A-4147-A177-3AD203B41FA5}">
                      <a16:colId xmlns:a16="http://schemas.microsoft.com/office/drawing/2014/main" val="20004"/>
                    </a:ext>
                  </a:extLst>
                </a:gridCol>
              </a:tblGrid>
              <a:tr h="1029675">
                <a:tc>
                  <a:txBody>
                    <a:bodyPr/>
                    <a:lstStyle/>
                    <a:p>
                      <a:pPr marL="0" marR="0" lvl="0" indent="0" algn="ctr" rtl="0">
                        <a:spcBef>
                          <a:spcPts val="0"/>
                        </a:spcBef>
                        <a:spcAft>
                          <a:spcPts val="0"/>
                        </a:spcAft>
                        <a:buNone/>
                      </a:pPr>
                      <a:r>
                        <a:rPr lang="en-US" sz="2000" b="1">
                          <a:latin typeface="Cambria"/>
                          <a:ea typeface="Cambria"/>
                          <a:cs typeface="Cambria"/>
                          <a:sym typeface="Cambria"/>
                        </a:rPr>
                        <a:t>Tiêu chí</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A</a:t>
                      </a:r>
                      <a:endParaRPr/>
                    </a:p>
                    <a:p>
                      <a:pPr marL="0" marR="0" lvl="0" indent="0" algn="ctr" rtl="0">
                        <a:spcBef>
                          <a:spcPts val="0"/>
                        </a:spcBef>
                        <a:spcAft>
                          <a:spcPts val="0"/>
                        </a:spcAft>
                        <a:buNone/>
                      </a:pPr>
                      <a:r>
                        <a:rPr lang="en-US" sz="2000" b="1">
                          <a:latin typeface="Cambria"/>
                          <a:ea typeface="Cambria"/>
                          <a:cs typeface="Cambria"/>
                          <a:sym typeface="Cambria"/>
                        </a:rPr>
                        <a:t>Đo một phần – Cô lập cải tiến</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B </a:t>
                      </a:r>
                      <a:endParaRPr/>
                    </a:p>
                    <a:p>
                      <a:pPr marL="0" marR="0" lvl="0" indent="0" algn="ctr" rtl="0">
                        <a:spcBef>
                          <a:spcPts val="0"/>
                        </a:spcBef>
                        <a:spcAft>
                          <a:spcPts val="0"/>
                        </a:spcAft>
                        <a:buNone/>
                      </a:pPr>
                      <a:r>
                        <a:rPr lang="en-US" sz="2000" b="1">
                          <a:latin typeface="Cambria"/>
                          <a:ea typeface="Cambria"/>
                          <a:cs typeface="Cambria"/>
                          <a:sym typeface="Cambria"/>
                        </a:rPr>
                        <a:t>Đo đầy đủ - Cô lập cải tiến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C</a:t>
                      </a:r>
                      <a:endParaRPr/>
                    </a:p>
                    <a:p>
                      <a:pPr marL="0" marR="0" lvl="0" indent="0" algn="ctr" rtl="0">
                        <a:spcBef>
                          <a:spcPts val="0"/>
                        </a:spcBef>
                        <a:spcAft>
                          <a:spcPts val="0"/>
                        </a:spcAft>
                        <a:buNone/>
                      </a:pPr>
                      <a:r>
                        <a:rPr lang="en-US" sz="2000" b="1">
                          <a:latin typeface="Cambria"/>
                          <a:ea typeface="Cambria"/>
                          <a:cs typeface="Cambria"/>
                          <a:sym typeface="Cambria"/>
                        </a:rPr>
                        <a:t>Toàn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D</a:t>
                      </a:r>
                      <a:endParaRPr/>
                    </a:p>
                    <a:p>
                      <a:pPr marL="0" marR="0" lvl="0" indent="0" algn="ctr" rtl="0">
                        <a:spcBef>
                          <a:spcPts val="0"/>
                        </a:spcBef>
                        <a:spcAft>
                          <a:spcPts val="0"/>
                        </a:spcAft>
                        <a:buNone/>
                      </a:pPr>
                      <a:r>
                        <a:rPr lang="en-US" sz="2000" b="1">
                          <a:latin typeface="Cambria"/>
                          <a:ea typeface="Cambria"/>
                          <a:cs typeface="Cambria"/>
                          <a:sym typeface="Cambria"/>
                        </a:rPr>
                        <a:t>Mô phỏng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extLst>
                  <a:ext uri="{0D108BD9-81ED-4DB2-BD59-A6C34878D82A}">
                    <a16:rowId xmlns:a16="http://schemas.microsoft.com/office/drawing/2014/main" val="10000"/>
                  </a:ext>
                </a:extLst>
              </a:tr>
              <a:tr h="1201400">
                <a:tc>
                  <a:txBody>
                    <a:bodyPr/>
                    <a:lstStyle/>
                    <a:p>
                      <a:pPr marL="0" marR="0" lvl="0" indent="0" algn="l" rtl="0">
                        <a:spcBef>
                          <a:spcPts val="0"/>
                        </a:spcBef>
                        <a:spcAft>
                          <a:spcPts val="0"/>
                        </a:spcAft>
                        <a:buNone/>
                      </a:pPr>
                      <a:r>
                        <a:rPr lang="en-US" sz="2000" b="1" dirty="0" err="1">
                          <a:latin typeface="Cambria"/>
                          <a:ea typeface="Cambria"/>
                          <a:cs typeface="Cambria"/>
                          <a:sym typeface="Cambria"/>
                        </a:rPr>
                        <a:t>Ứng</a:t>
                      </a:r>
                      <a:r>
                        <a:rPr lang="en-US" sz="2000" b="1" dirty="0">
                          <a:latin typeface="Cambria"/>
                          <a:ea typeface="Cambria"/>
                          <a:cs typeface="Cambria"/>
                          <a:sym typeface="Cambria"/>
                        </a:rPr>
                        <a:t> </a:t>
                      </a:r>
                      <a:r>
                        <a:rPr lang="en-US" sz="2000" b="1" dirty="0" err="1">
                          <a:latin typeface="Cambria"/>
                          <a:ea typeface="Cambria"/>
                          <a:cs typeface="Cambria"/>
                          <a:sym typeface="Cambria"/>
                        </a:rPr>
                        <a:t>dụng</a:t>
                      </a:r>
                      <a:r>
                        <a:rPr lang="en-US" sz="2000" b="1" dirty="0">
                          <a:latin typeface="Cambria"/>
                          <a:ea typeface="Cambria"/>
                          <a:cs typeface="Cambria"/>
                          <a:sym typeface="Cambria"/>
                        </a:rPr>
                        <a:t> </a:t>
                      </a:r>
                      <a:r>
                        <a:rPr lang="en-US" sz="2000" b="1" dirty="0" err="1">
                          <a:latin typeface="Cambria"/>
                          <a:ea typeface="Cambria"/>
                          <a:cs typeface="Cambria"/>
                          <a:sym typeface="Cambria"/>
                        </a:rPr>
                        <a:t>điển</a:t>
                      </a:r>
                      <a:r>
                        <a:rPr lang="en-US" sz="2000" b="1" dirty="0">
                          <a:latin typeface="Cambria"/>
                          <a:ea typeface="Cambria"/>
                          <a:cs typeface="Cambria"/>
                          <a:sym typeface="Cambria"/>
                        </a:rPr>
                        <a:t> </a:t>
                      </a:r>
                      <a:r>
                        <a:rPr lang="en-US" sz="2000" b="1" dirty="0" err="1">
                          <a:latin typeface="Cambria"/>
                          <a:ea typeface="Cambria"/>
                          <a:cs typeface="Cambria"/>
                          <a:sym typeface="Cambria"/>
                        </a:rPr>
                        <a:t>hình</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Đèn chiếu sáng, bơm nhỏ</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HVAC, motor, quạt, chiller</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Tòa nhà, nhà máy, TTTM</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Công trình không có dữ liệu cũ</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1341725">
                <a:tc>
                  <a:txBody>
                    <a:bodyPr/>
                    <a:lstStyle/>
                    <a:p>
                      <a:pPr marL="0" marR="0" lvl="0" indent="0" algn="l" rtl="0">
                        <a:spcBef>
                          <a:spcPts val="0"/>
                        </a:spcBef>
                        <a:spcAft>
                          <a:spcPts val="0"/>
                        </a:spcAft>
                        <a:buNone/>
                      </a:pPr>
                      <a:r>
                        <a:rPr lang="en-US" sz="2000" b="1">
                          <a:latin typeface="Cambria"/>
                          <a:ea typeface="Cambria"/>
                          <a:cs typeface="Cambria"/>
                          <a:sym typeface="Cambria"/>
                        </a:rPr>
                        <a:t>Yêu cầu dữ liệu</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Đo ngắn hạn liên tục kết hợp giá trị giả định</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Đo ngắn hạn liên tục</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Phân tích dữ liệu công tơ chính hoặc công tơ phụ</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Mô phỏng sử dụng năng lượng, hiệu chuẩn bằng dữ liệu hóa đơn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1029675">
                <a:tc>
                  <a:txBody>
                    <a:bodyPr/>
                    <a:lstStyle/>
                    <a:p>
                      <a:pPr marL="0" marR="0" lvl="0" indent="0" algn="l" rtl="0">
                        <a:spcBef>
                          <a:spcPts val="0"/>
                        </a:spcBef>
                        <a:spcAft>
                          <a:spcPts val="0"/>
                        </a:spcAft>
                        <a:buNone/>
                      </a:pPr>
                      <a:r>
                        <a:rPr lang="en-US" sz="2000" b="1">
                          <a:latin typeface="Cambria"/>
                          <a:ea typeface="Cambria"/>
                          <a:cs typeface="Cambria"/>
                          <a:sym typeface="Cambria"/>
                        </a:rPr>
                        <a:t>Phân tích điều chỉnh</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Thủ công hoặc đơn giản</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Có thể cần mô hình nhỏ</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Cần hồi quy thống kê</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err="1">
                          <a:latin typeface="Cambria"/>
                          <a:ea typeface="Cambria"/>
                          <a:cs typeface="Cambria"/>
                          <a:sym typeface="Cambria"/>
                        </a:rPr>
                        <a:t>Dựa</a:t>
                      </a:r>
                      <a:r>
                        <a:rPr lang="en-US" sz="2000" dirty="0">
                          <a:latin typeface="Cambria"/>
                          <a:ea typeface="Cambria"/>
                          <a:cs typeface="Cambria"/>
                          <a:sym typeface="Cambria"/>
                        </a:rPr>
                        <a:t> </a:t>
                      </a:r>
                      <a:r>
                        <a:rPr lang="en-US" sz="2000" dirty="0" err="1">
                          <a:latin typeface="Cambria"/>
                          <a:ea typeface="Cambria"/>
                          <a:cs typeface="Cambria"/>
                          <a:sym typeface="Cambria"/>
                        </a:rPr>
                        <a:t>trên</a:t>
                      </a:r>
                      <a:r>
                        <a:rPr lang="en-US" sz="2000" dirty="0">
                          <a:latin typeface="Cambria"/>
                          <a:ea typeface="Cambria"/>
                          <a:cs typeface="Cambria"/>
                          <a:sym typeface="Cambria"/>
                        </a:rPr>
                        <a:t> </a:t>
                      </a:r>
                      <a:r>
                        <a:rPr lang="en-US" sz="2000" dirty="0" err="1">
                          <a:latin typeface="Cambria"/>
                          <a:ea typeface="Cambria"/>
                          <a:cs typeface="Cambria"/>
                          <a:sym typeface="Cambria"/>
                        </a:rPr>
                        <a:t>giả</a:t>
                      </a:r>
                      <a:r>
                        <a:rPr lang="en-US" sz="2000" dirty="0">
                          <a:latin typeface="Cambria"/>
                          <a:ea typeface="Cambria"/>
                          <a:cs typeface="Cambria"/>
                          <a:sym typeface="Cambria"/>
                        </a:rPr>
                        <a:t> </a:t>
                      </a:r>
                      <a:r>
                        <a:rPr lang="en-US" sz="2000" dirty="0" err="1">
                          <a:latin typeface="Cambria"/>
                          <a:ea typeface="Cambria"/>
                          <a:cs typeface="Cambria"/>
                          <a:sym typeface="Cambria"/>
                        </a:rPr>
                        <a:t>định</a:t>
                      </a:r>
                      <a:r>
                        <a:rPr lang="en-US" sz="2000" dirty="0">
                          <a:latin typeface="Cambria"/>
                          <a:ea typeface="Cambria"/>
                          <a:cs typeface="Cambria"/>
                          <a:sym typeface="Cambria"/>
                        </a:rPr>
                        <a:t> </a:t>
                      </a:r>
                      <a:r>
                        <a:rPr lang="en-US" sz="2000" dirty="0" err="1">
                          <a:latin typeface="Cambria"/>
                          <a:ea typeface="Cambria"/>
                          <a:cs typeface="Cambria"/>
                          <a:sym typeface="Cambria"/>
                        </a:rPr>
                        <a:t>mô</a:t>
                      </a:r>
                      <a:r>
                        <a:rPr lang="en-US" sz="2000" dirty="0">
                          <a:latin typeface="Cambria"/>
                          <a:ea typeface="Cambria"/>
                          <a:cs typeface="Cambria"/>
                          <a:sym typeface="Cambria"/>
                        </a:rPr>
                        <a:t> </a:t>
                      </a:r>
                      <a:r>
                        <a:rPr lang="en-US" sz="2000" dirty="0" err="1">
                          <a:latin typeface="Cambria"/>
                          <a:ea typeface="Cambria"/>
                          <a:cs typeface="Cambria"/>
                          <a:sym typeface="Cambria"/>
                        </a:rPr>
                        <a:t>hình</a:t>
                      </a:r>
                      <a:endParaRPr sz="2000" dirty="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27"/>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dirty="0">
                <a:solidFill>
                  <a:srgbClr val="000000"/>
                </a:solidFill>
                <a:latin typeface="Arial" panose="020B0604020202020204" pitchFamily="34" charset="0"/>
                <a:ea typeface="Cambria"/>
                <a:cs typeface="Arial" panose="020B0604020202020204" pitchFamily="34" charset="0"/>
                <a:sym typeface="Cambria"/>
              </a:rPr>
              <a:t>THỰC HÀNH TÍNH TOÁN</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7"/>
                                        </p:tgtEl>
                                        <p:attrNameLst>
                                          <p:attrName>style.visibility</p:attrName>
                                        </p:attrNameLst>
                                      </p:cBhvr>
                                      <p:to>
                                        <p:strVal val="visible"/>
                                      </p:to>
                                    </p:set>
                                    <p:anim calcmode="lin" valueType="num">
                                      <p:cBhvr additive="base">
                                        <p:cTn id="7" dur="500"/>
                                        <p:tgtEl>
                                          <p:spTgt spid="4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A – ĐO MỘT PHẦN – CÔ LẬP CẢI TIẾN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23" name="Google Shape;423;p28"/>
          <p:cNvSpPr txBox="1"/>
          <p:nvPr/>
        </p:nvSpPr>
        <p:spPr>
          <a:xfrm>
            <a:off x="1043193" y="2142647"/>
            <a:ext cx="10290566"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Tình huống: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Chỉ thay toàn bộ hệ thống đèn văn phòng (600 bộ đèn)</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Không thay đổi thời gian vận hành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Phương pháp tính:</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Tiết kiệm = (40W – 20W) x 10h x 300 ngày = 60,000 Wh = 60 kWh/năm/bóng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aphicFrame>
        <p:nvGraphicFramePr>
          <p:cNvPr id="424" name="Google Shape;424;p28"/>
          <p:cNvGraphicFramePr/>
          <p:nvPr>
            <p:extLst>
              <p:ext uri="{D42A27DB-BD31-4B8C-83A1-F6EECF244321}">
                <p14:modId xmlns:p14="http://schemas.microsoft.com/office/powerpoint/2010/main" val="162491953"/>
              </p:ext>
            </p:extLst>
          </p:nvPr>
        </p:nvGraphicFramePr>
        <p:xfrm>
          <a:off x="2279006" y="4715353"/>
          <a:ext cx="8514400" cy="2136050"/>
        </p:xfrm>
        <a:graphic>
          <a:graphicData uri="http://schemas.openxmlformats.org/drawingml/2006/table">
            <a:tbl>
              <a:tblPr>
                <a:noFill/>
                <a:tableStyleId>{C25B5BF8-8AAE-4529-B7C1-3E2BDABCAE70}</a:tableStyleId>
              </a:tblPr>
              <a:tblGrid>
                <a:gridCol w="4053175">
                  <a:extLst>
                    <a:ext uri="{9D8B030D-6E8A-4147-A177-3AD203B41FA5}">
                      <a16:colId xmlns:a16="http://schemas.microsoft.com/office/drawing/2014/main" val="20000"/>
                    </a:ext>
                  </a:extLst>
                </a:gridCol>
                <a:gridCol w="4461225">
                  <a:extLst>
                    <a:ext uri="{9D8B030D-6E8A-4147-A177-3AD203B41FA5}">
                      <a16:colId xmlns:a16="http://schemas.microsoft.com/office/drawing/2014/main" val="20001"/>
                    </a:ext>
                  </a:extLst>
                </a:gridCol>
              </a:tblGrid>
              <a:tr h="689825">
                <a:tc>
                  <a:txBody>
                    <a:bodyPr/>
                    <a:lstStyle/>
                    <a:p>
                      <a:pPr marL="0" marR="0" lvl="0" indent="0" algn="ctr" rtl="0">
                        <a:spcBef>
                          <a:spcPts val="0"/>
                        </a:spcBef>
                        <a:spcAft>
                          <a:spcPts val="0"/>
                        </a:spcAft>
                        <a:buNone/>
                      </a:pPr>
                      <a:r>
                        <a:rPr lang="en-US" sz="2000" b="1"/>
                        <a:t>Ưu điểm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Hạn chế</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446225">
                <a:tc>
                  <a:txBody>
                    <a:bodyPr/>
                    <a:lstStyle/>
                    <a:p>
                      <a:pPr marL="342900" marR="0" lvl="0" indent="-342900" algn="l" rtl="0">
                        <a:spcBef>
                          <a:spcPts val="0"/>
                        </a:spcBef>
                        <a:spcAft>
                          <a:spcPts val="0"/>
                        </a:spcAft>
                        <a:buClr>
                          <a:schemeClr val="dk1"/>
                        </a:buClr>
                        <a:buSzPts val="2000"/>
                        <a:buFont typeface="Arial"/>
                        <a:buChar char="•"/>
                      </a:pPr>
                      <a:r>
                        <a:rPr lang="en-US" sz="2000" b="0" dirty="0" err="1"/>
                        <a:t>Rẻ</a:t>
                      </a:r>
                      <a:r>
                        <a:rPr lang="en-US" sz="2000" b="0" dirty="0"/>
                        <a:t>, </a:t>
                      </a:r>
                      <a:r>
                        <a:rPr lang="en-US" sz="2000" b="0" dirty="0" err="1"/>
                        <a:t>dễ</a:t>
                      </a:r>
                      <a:r>
                        <a:rPr lang="en-US" sz="2000" b="0" dirty="0"/>
                        <a:t> </a:t>
                      </a:r>
                      <a:r>
                        <a:rPr lang="en-US" sz="2000" b="0" dirty="0" err="1"/>
                        <a:t>triển</a:t>
                      </a:r>
                      <a:r>
                        <a:rPr lang="en-US" sz="2000" b="0" dirty="0"/>
                        <a:t> </a:t>
                      </a:r>
                      <a:r>
                        <a:rPr lang="en-US" sz="2000" b="0" dirty="0" err="1"/>
                        <a:t>khai</a:t>
                      </a:r>
                      <a:endParaRPr dirty="0"/>
                    </a:p>
                    <a:p>
                      <a:pPr marL="342900" marR="0" lvl="0" indent="-342900" algn="l" rtl="0">
                        <a:spcBef>
                          <a:spcPts val="0"/>
                        </a:spcBef>
                        <a:spcAft>
                          <a:spcPts val="0"/>
                        </a:spcAft>
                        <a:buClr>
                          <a:schemeClr val="dk1"/>
                        </a:buClr>
                        <a:buSzPts val="2000"/>
                        <a:buFont typeface="Arial"/>
                        <a:buChar char="•"/>
                      </a:pPr>
                      <a:r>
                        <a:rPr lang="en-US" sz="2000" b="0" dirty="0"/>
                        <a:t>Thích </a:t>
                      </a:r>
                      <a:r>
                        <a:rPr lang="en-US" sz="2000" b="0" dirty="0" err="1"/>
                        <a:t>hợp</a:t>
                      </a:r>
                      <a:r>
                        <a:rPr lang="en-US" sz="2000" b="0" dirty="0"/>
                        <a:t> </a:t>
                      </a:r>
                      <a:r>
                        <a:rPr lang="en-US" sz="2000" b="0" dirty="0" err="1"/>
                        <a:t>với</a:t>
                      </a:r>
                      <a:r>
                        <a:rPr lang="en-US" sz="2000" b="0" dirty="0"/>
                        <a:t> số </a:t>
                      </a:r>
                      <a:r>
                        <a:rPr lang="en-US" sz="2000" b="0" dirty="0" err="1"/>
                        <a:t>lượng</a:t>
                      </a:r>
                      <a:r>
                        <a:rPr lang="en-US" sz="2000" b="0" dirty="0"/>
                        <a:t> </a:t>
                      </a:r>
                      <a:r>
                        <a:rPr lang="en-US" sz="2000" b="0" dirty="0" err="1"/>
                        <a:t>lớn</a:t>
                      </a:r>
                      <a:r>
                        <a:rPr lang="en-US" sz="2000" b="0" dirty="0"/>
                        <a:t> </a:t>
                      </a:r>
                      <a:r>
                        <a:rPr lang="en-US" sz="2000" b="0" dirty="0" err="1"/>
                        <a:t>thiết</a:t>
                      </a:r>
                      <a:r>
                        <a:rPr lang="en-US" sz="2000" b="0" dirty="0"/>
                        <a:t> </a:t>
                      </a:r>
                      <a:r>
                        <a:rPr lang="en-US" sz="2000" b="0" dirty="0" err="1"/>
                        <a:t>bị</a:t>
                      </a:r>
                      <a:r>
                        <a:rPr lang="en-US" sz="2000" b="0" dirty="0"/>
                        <a:t> </a:t>
                      </a:r>
                      <a:r>
                        <a:rPr lang="en-US" sz="2000" b="0" dirty="0" err="1"/>
                        <a:t>giống</a:t>
                      </a:r>
                      <a:r>
                        <a:rPr lang="en-US" sz="2000" b="0" dirty="0"/>
                        <a:t> </a:t>
                      </a:r>
                      <a:r>
                        <a:rPr lang="en-US" sz="2000" b="0" dirty="0" err="1"/>
                        <a:t>nhau</a:t>
                      </a:r>
                      <a:endParaRPr dirty="0"/>
                    </a:p>
                    <a:p>
                      <a:pPr marL="0" marR="0" lvl="0" indent="0" algn="l" rtl="0">
                        <a:spcBef>
                          <a:spcPts val="0"/>
                        </a:spcBef>
                        <a:spcAft>
                          <a:spcPts val="0"/>
                        </a:spcAft>
                        <a:buNone/>
                      </a:pP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342900" marR="0" lvl="0" indent="-342900" algn="l" rtl="0">
                        <a:spcBef>
                          <a:spcPts val="0"/>
                        </a:spcBef>
                        <a:spcAft>
                          <a:spcPts val="0"/>
                        </a:spcAft>
                        <a:buClr>
                          <a:schemeClr val="dk1"/>
                        </a:buClr>
                        <a:buSzPts val="2000"/>
                        <a:buFont typeface="Arial"/>
                        <a:buChar char="•"/>
                      </a:pPr>
                      <a:r>
                        <a:rPr lang="en-US" sz="2000" b="0" dirty="0" err="1"/>
                        <a:t>Độ</a:t>
                      </a:r>
                      <a:r>
                        <a:rPr lang="en-US" sz="2000" b="0" dirty="0"/>
                        <a:t> </a:t>
                      </a:r>
                      <a:r>
                        <a:rPr lang="en-US" sz="2000" b="0" dirty="0" err="1"/>
                        <a:t>chính</a:t>
                      </a:r>
                      <a:r>
                        <a:rPr lang="en-US" sz="2000" b="0" dirty="0"/>
                        <a:t> </a:t>
                      </a:r>
                      <a:r>
                        <a:rPr lang="en-US" sz="2000" b="0" dirty="0" err="1"/>
                        <a:t>xác</a:t>
                      </a:r>
                      <a:r>
                        <a:rPr lang="en-US" sz="2000" b="0" dirty="0"/>
                        <a:t> </a:t>
                      </a:r>
                      <a:r>
                        <a:rPr lang="en-US" sz="2000" b="0" dirty="0" err="1"/>
                        <a:t>trung</a:t>
                      </a:r>
                      <a:r>
                        <a:rPr lang="en-US" sz="2000" b="0" dirty="0"/>
                        <a:t> </a:t>
                      </a:r>
                      <a:r>
                        <a:rPr lang="en-US" sz="2000" b="0" dirty="0" err="1"/>
                        <a:t>bình</a:t>
                      </a:r>
                      <a:endParaRPr sz="2000" b="0" dirty="0"/>
                    </a:p>
                    <a:p>
                      <a:pPr marL="342900" marR="0" lvl="0" indent="-342900" algn="l" rtl="0">
                        <a:spcBef>
                          <a:spcPts val="0"/>
                        </a:spcBef>
                        <a:spcAft>
                          <a:spcPts val="0"/>
                        </a:spcAft>
                        <a:buClr>
                          <a:schemeClr val="dk1"/>
                        </a:buClr>
                        <a:buSzPts val="2000"/>
                        <a:buFont typeface="Arial"/>
                        <a:buChar char="•"/>
                      </a:pPr>
                      <a:r>
                        <a:rPr lang="en-US" sz="2000" b="0" dirty="0" err="1"/>
                        <a:t>Không</a:t>
                      </a:r>
                      <a:r>
                        <a:rPr lang="en-US" sz="2000" b="0" dirty="0"/>
                        <a:t> </a:t>
                      </a:r>
                      <a:r>
                        <a:rPr lang="en-US" sz="2000" b="0" dirty="0" err="1"/>
                        <a:t>thích</a:t>
                      </a:r>
                      <a:r>
                        <a:rPr lang="en-US" sz="2000" b="0" dirty="0"/>
                        <a:t> </a:t>
                      </a:r>
                      <a:r>
                        <a:rPr lang="en-US" sz="2000" b="0" dirty="0" err="1"/>
                        <a:t>hợp</a:t>
                      </a:r>
                      <a:r>
                        <a:rPr lang="en-US" sz="2000" b="0" dirty="0"/>
                        <a:t> </a:t>
                      </a:r>
                      <a:r>
                        <a:rPr lang="en-US" sz="2000" b="0" dirty="0" err="1"/>
                        <a:t>nếu</a:t>
                      </a:r>
                      <a:r>
                        <a:rPr lang="en-US" sz="2000" b="0" dirty="0"/>
                        <a:t> </a:t>
                      </a:r>
                      <a:r>
                        <a:rPr lang="en-US" sz="2000" b="0" dirty="0" err="1"/>
                        <a:t>tải</a:t>
                      </a:r>
                      <a:r>
                        <a:rPr lang="en-US" sz="2000" b="0" dirty="0"/>
                        <a:t> </a:t>
                      </a:r>
                      <a:r>
                        <a:rPr lang="en-US" sz="2000" b="0" dirty="0" err="1"/>
                        <a:t>vận</a:t>
                      </a:r>
                      <a:r>
                        <a:rPr lang="en-US" sz="2000" b="0" dirty="0"/>
                        <a:t> </a:t>
                      </a:r>
                      <a:r>
                        <a:rPr lang="en-US" sz="2000" b="0" dirty="0" err="1"/>
                        <a:t>hành</a:t>
                      </a:r>
                      <a:r>
                        <a:rPr lang="en-US" sz="2000" b="0" dirty="0"/>
                        <a:t> </a:t>
                      </a:r>
                      <a:r>
                        <a:rPr lang="en-US" sz="2000" b="0" dirty="0" err="1"/>
                        <a:t>thay</a:t>
                      </a:r>
                      <a:r>
                        <a:rPr lang="en-US" sz="2000" b="0" dirty="0"/>
                        <a:t> </a:t>
                      </a:r>
                      <a:r>
                        <a:rPr lang="en-US" sz="2000" b="0" dirty="0" err="1"/>
                        <a:t>đổi</a:t>
                      </a:r>
                      <a:r>
                        <a:rPr lang="en-US" sz="2000" b="0" dirty="0"/>
                        <a:t> </a:t>
                      </a:r>
                      <a:r>
                        <a:rPr lang="en-US" sz="2000" b="0" dirty="0" err="1"/>
                        <a:t>lớn</a:t>
                      </a:r>
                      <a:r>
                        <a:rPr lang="en-US" sz="2000" b="0" dirty="0"/>
                        <a:t> </a:t>
                      </a:r>
                      <a:r>
                        <a:rPr lang="en-US" sz="2000" b="0" dirty="0" err="1"/>
                        <a:t>hoặc</a:t>
                      </a:r>
                      <a:r>
                        <a:rPr lang="en-US" sz="2000" b="0" dirty="0"/>
                        <a:t> có </a:t>
                      </a:r>
                      <a:r>
                        <a:rPr lang="en-US" sz="2000" b="0" dirty="0" err="1"/>
                        <a:t>nhiều</a:t>
                      </a:r>
                      <a:r>
                        <a:rPr lang="en-US" sz="2000" b="0" dirty="0"/>
                        <a:t> </a:t>
                      </a:r>
                      <a:r>
                        <a:rPr lang="en-US" sz="2000" b="0" dirty="0" err="1"/>
                        <a:t>yếu</a:t>
                      </a:r>
                      <a:r>
                        <a:rPr lang="en-US" sz="2000" b="0" dirty="0"/>
                        <a:t> </a:t>
                      </a:r>
                      <a:r>
                        <a:rPr lang="en-US" sz="2000" b="0" dirty="0" err="1"/>
                        <a:t>tố</a:t>
                      </a:r>
                      <a:r>
                        <a:rPr lang="en-US" sz="2000" b="0" dirty="0"/>
                        <a:t> </a:t>
                      </a:r>
                      <a:r>
                        <a:rPr lang="en-US" sz="2000" b="0" dirty="0" err="1"/>
                        <a:t>ảnh</a:t>
                      </a:r>
                      <a:r>
                        <a:rPr lang="en-US" sz="2000" b="0" dirty="0"/>
                        <a:t> </a:t>
                      </a:r>
                      <a:r>
                        <a:rPr lang="en-US" sz="2000" b="0" dirty="0" err="1"/>
                        <a:t>hưởng</a:t>
                      </a: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2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A – ĐO MỘT PHẦN – CÔ LẬP CẢI TIẾN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30" name="Google Shape;430;p29"/>
          <p:cNvSpPr txBox="1"/>
          <p:nvPr/>
        </p:nvSpPr>
        <p:spPr>
          <a:xfrm>
            <a:off x="1043193" y="2213428"/>
            <a:ext cx="10290566"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Ví dụ minh họa</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Thay bóng đèn huỳnh quang 40W bằng LED 20W</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Giả định: thời gian sử dụng 10 giờ/ngày. 300 ngày/ năm</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Đo lường: suất tiêu thụ điện của 1 bóng đèn</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Phương pháp tính:</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Tiết kiệm = (40W – 20W) x 10h x 300 ngày = 60,000 Wh = 60 kWh/năm/bóng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aphicFrame>
        <p:nvGraphicFramePr>
          <p:cNvPr id="431" name="Google Shape;431;p29"/>
          <p:cNvGraphicFramePr/>
          <p:nvPr>
            <p:extLst>
              <p:ext uri="{D42A27DB-BD31-4B8C-83A1-F6EECF244321}">
                <p14:modId xmlns:p14="http://schemas.microsoft.com/office/powerpoint/2010/main" val="377302150"/>
              </p:ext>
            </p:extLst>
          </p:nvPr>
        </p:nvGraphicFramePr>
        <p:xfrm>
          <a:off x="2248526" y="4721951"/>
          <a:ext cx="8514400" cy="2136050"/>
        </p:xfrm>
        <a:graphic>
          <a:graphicData uri="http://schemas.openxmlformats.org/drawingml/2006/table">
            <a:tbl>
              <a:tblPr>
                <a:noFill/>
                <a:tableStyleId>{C25B5BF8-8AAE-4529-B7C1-3E2BDABCAE70}</a:tableStyleId>
              </a:tblPr>
              <a:tblGrid>
                <a:gridCol w="4053175">
                  <a:extLst>
                    <a:ext uri="{9D8B030D-6E8A-4147-A177-3AD203B41FA5}">
                      <a16:colId xmlns:a16="http://schemas.microsoft.com/office/drawing/2014/main" val="20000"/>
                    </a:ext>
                  </a:extLst>
                </a:gridCol>
                <a:gridCol w="4461225">
                  <a:extLst>
                    <a:ext uri="{9D8B030D-6E8A-4147-A177-3AD203B41FA5}">
                      <a16:colId xmlns:a16="http://schemas.microsoft.com/office/drawing/2014/main" val="20001"/>
                    </a:ext>
                  </a:extLst>
                </a:gridCol>
              </a:tblGrid>
              <a:tr h="689825">
                <a:tc>
                  <a:txBody>
                    <a:bodyPr/>
                    <a:lstStyle/>
                    <a:p>
                      <a:pPr marL="0" marR="0" lvl="0" indent="0" algn="ctr" rtl="0">
                        <a:spcBef>
                          <a:spcPts val="0"/>
                        </a:spcBef>
                        <a:spcAft>
                          <a:spcPts val="0"/>
                        </a:spcAft>
                        <a:buNone/>
                      </a:pPr>
                      <a:r>
                        <a:rPr lang="en-US" sz="2000" b="1"/>
                        <a:t>Ưu điểm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Hạn chế</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446225">
                <a:tc>
                  <a:txBody>
                    <a:bodyPr/>
                    <a:lstStyle/>
                    <a:p>
                      <a:pPr marL="342900" marR="0" lvl="0" indent="-342900" algn="l" rtl="0">
                        <a:spcBef>
                          <a:spcPts val="0"/>
                        </a:spcBef>
                        <a:spcAft>
                          <a:spcPts val="0"/>
                        </a:spcAft>
                        <a:buClr>
                          <a:schemeClr val="dk1"/>
                        </a:buClr>
                        <a:buSzPts val="2000"/>
                        <a:buFont typeface="Arial"/>
                        <a:buChar char="•"/>
                      </a:pPr>
                      <a:r>
                        <a:rPr lang="en-US" sz="2000" b="0" dirty="0" err="1"/>
                        <a:t>Rẻ</a:t>
                      </a:r>
                      <a:r>
                        <a:rPr lang="en-US" sz="2000" b="0" dirty="0"/>
                        <a:t>, </a:t>
                      </a:r>
                      <a:r>
                        <a:rPr lang="en-US" sz="2000" b="0" dirty="0" err="1"/>
                        <a:t>dễ</a:t>
                      </a:r>
                      <a:r>
                        <a:rPr lang="en-US" sz="2000" b="0" dirty="0"/>
                        <a:t> </a:t>
                      </a:r>
                      <a:r>
                        <a:rPr lang="en-US" sz="2000" b="0" dirty="0" err="1"/>
                        <a:t>triển</a:t>
                      </a:r>
                      <a:r>
                        <a:rPr lang="en-US" sz="2000" b="0" dirty="0"/>
                        <a:t> </a:t>
                      </a:r>
                      <a:r>
                        <a:rPr lang="en-US" sz="2000" b="0" dirty="0" err="1"/>
                        <a:t>khai</a:t>
                      </a:r>
                      <a:endParaRPr dirty="0"/>
                    </a:p>
                    <a:p>
                      <a:pPr marL="342900" marR="0" lvl="0" indent="-342900" algn="l" rtl="0">
                        <a:spcBef>
                          <a:spcPts val="0"/>
                        </a:spcBef>
                        <a:spcAft>
                          <a:spcPts val="0"/>
                        </a:spcAft>
                        <a:buClr>
                          <a:schemeClr val="dk1"/>
                        </a:buClr>
                        <a:buSzPts val="2000"/>
                        <a:buFont typeface="Arial"/>
                        <a:buChar char="•"/>
                      </a:pPr>
                      <a:r>
                        <a:rPr lang="en-US" sz="2000" b="0" dirty="0"/>
                        <a:t>Thích </a:t>
                      </a:r>
                      <a:r>
                        <a:rPr lang="en-US" sz="2000" b="0" dirty="0" err="1"/>
                        <a:t>hợp</a:t>
                      </a:r>
                      <a:r>
                        <a:rPr lang="en-US" sz="2000" b="0" dirty="0"/>
                        <a:t> </a:t>
                      </a:r>
                      <a:r>
                        <a:rPr lang="en-US" sz="2000" b="0" dirty="0" err="1"/>
                        <a:t>với</a:t>
                      </a:r>
                      <a:r>
                        <a:rPr lang="en-US" sz="2000" b="0" dirty="0"/>
                        <a:t> số </a:t>
                      </a:r>
                      <a:r>
                        <a:rPr lang="en-US" sz="2000" b="0" dirty="0" err="1"/>
                        <a:t>lượng</a:t>
                      </a:r>
                      <a:r>
                        <a:rPr lang="en-US" sz="2000" b="0" dirty="0"/>
                        <a:t> </a:t>
                      </a:r>
                      <a:r>
                        <a:rPr lang="en-US" sz="2000" b="0" dirty="0" err="1"/>
                        <a:t>lớn</a:t>
                      </a:r>
                      <a:r>
                        <a:rPr lang="en-US" sz="2000" b="0" dirty="0"/>
                        <a:t> </a:t>
                      </a:r>
                      <a:r>
                        <a:rPr lang="en-US" sz="2000" b="0" dirty="0" err="1"/>
                        <a:t>thiết</a:t>
                      </a:r>
                      <a:r>
                        <a:rPr lang="en-US" sz="2000" b="0" dirty="0"/>
                        <a:t> </a:t>
                      </a:r>
                      <a:r>
                        <a:rPr lang="en-US" sz="2000" b="0" dirty="0" err="1"/>
                        <a:t>bị</a:t>
                      </a:r>
                      <a:r>
                        <a:rPr lang="en-US" sz="2000" b="0" dirty="0"/>
                        <a:t> </a:t>
                      </a:r>
                      <a:r>
                        <a:rPr lang="en-US" sz="2000" b="0" dirty="0" err="1"/>
                        <a:t>giống</a:t>
                      </a:r>
                      <a:r>
                        <a:rPr lang="en-US" sz="2000" b="0" dirty="0"/>
                        <a:t> </a:t>
                      </a:r>
                      <a:r>
                        <a:rPr lang="en-US" sz="2000" b="0" dirty="0" err="1"/>
                        <a:t>nhau</a:t>
                      </a:r>
                      <a:endParaRPr dirty="0"/>
                    </a:p>
                    <a:p>
                      <a:pPr marL="0" marR="0" lvl="0" indent="0" algn="l" rtl="0">
                        <a:spcBef>
                          <a:spcPts val="0"/>
                        </a:spcBef>
                        <a:spcAft>
                          <a:spcPts val="0"/>
                        </a:spcAft>
                        <a:buNone/>
                      </a:pP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342900" marR="0" lvl="0" indent="-342900" algn="l" rtl="0">
                        <a:spcBef>
                          <a:spcPts val="0"/>
                        </a:spcBef>
                        <a:spcAft>
                          <a:spcPts val="0"/>
                        </a:spcAft>
                        <a:buClr>
                          <a:schemeClr val="dk1"/>
                        </a:buClr>
                        <a:buSzPts val="2000"/>
                        <a:buFont typeface="Arial"/>
                        <a:buChar char="•"/>
                      </a:pPr>
                      <a:r>
                        <a:rPr lang="en-US" sz="2000" b="0" dirty="0" err="1"/>
                        <a:t>Độ</a:t>
                      </a:r>
                      <a:r>
                        <a:rPr lang="en-US" sz="2000" b="0" dirty="0"/>
                        <a:t> </a:t>
                      </a:r>
                      <a:r>
                        <a:rPr lang="en-US" sz="2000" b="0" dirty="0" err="1"/>
                        <a:t>chính</a:t>
                      </a:r>
                      <a:r>
                        <a:rPr lang="en-US" sz="2000" b="0" dirty="0"/>
                        <a:t> </a:t>
                      </a:r>
                      <a:r>
                        <a:rPr lang="en-US" sz="2000" b="0" dirty="0" err="1"/>
                        <a:t>xác</a:t>
                      </a:r>
                      <a:r>
                        <a:rPr lang="en-US" sz="2000" b="0" dirty="0"/>
                        <a:t> </a:t>
                      </a:r>
                      <a:r>
                        <a:rPr lang="en-US" sz="2000" b="0" dirty="0" err="1"/>
                        <a:t>trung</a:t>
                      </a:r>
                      <a:r>
                        <a:rPr lang="en-US" sz="2000" b="0" dirty="0"/>
                        <a:t> </a:t>
                      </a:r>
                      <a:r>
                        <a:rPr lang="en-US" sz="2000" b="0" dirty="0" err="1"/>
                        <a:t>bình</a:t>
                      </a:r>
                      <a:endParaRPr sz="2000" b="0" dirty="0"/>
                    </a:p>
                    <a:p>
                      <a:pPr marL="342900" marR="0" lvl="0" indent="-342900" algn="l" rtl="0">
                        <a:spcBef>
                          <a:spcPts val="0"/>
                        </a:spcBef>
                        <a:spcAft>
                          <a:spcPts val="0"/>
                        </a:spcAft>
                        <a:buClr>
                          <a:schemeClr val="dk1"/>
                        </a:buClr>
                        <a:buSzPts val="2000"/>
                        <a:buFont typeface="Arial"/>
                        <a:buChar char="•"/>
                      </a:pPr>
                      <a:r>
                        <a:rPr lang="en-US" sz="2000" b="0" dirty="0" err="1"/>
                        <a:t>Không</a:t>
                      </a:r>
                      <a:r>
                        <a:rPr lang="en-US" sz="2000" b="0" dirty="0"/>
                        <a:t> </a:t>
                      </a:r>
                      <a:r>
                        <a:rPr lang="en-US" sz="2000" b="0" dirty="0" err="1"/>
                        <a:t>thích</a:t>
                      </a:r>
                      <a:r>
                        <a:rPr lang="en-US" sz="2000" b="0" dirty="0"/>
                        <a:t> </a:t>
                      </a:r>
                      <a:r>
                        <a:rPr lang="en-US" sz="2000" b="0" dirty="0" err="1"/>
                        <a:t>hợp</a:t>
                      </a:r>
                      <a:r>
                        <a:rPr lang="en-US" sz="2000" b="0" dirty="0"/>
                        <a:t> </a:t>
                      </a:r>
                      <a:r>
                        <a:rPr lang="en-US" sz="2000" b="0" dirty="0" err="1"/>
                        <a:t>nếu</a:t>
                      </a:r>
                      <a:r>
                        <a:rPr lang="en-US" sz="2000" b="0" dirty="0"/>
                        <a:t> </a:t>
                      </a:r>
                      <a:r>
                        <a:rPr lang="en-US" sz="2000" b="0" dirty="0" err="1"/>
                        <a:t>tải</a:t>
                      </a:r>
                      <a:r>
                        <a:rPr lang="en-US" sz="2000" b="0" dirty="0"/>
                        <a:t> </a:t>
                      </a:r>
                      <a:r>
                        <a:rPr lang="en-US" sz="2000" b="0" dirty="0" err="1"/>
                        <a:t>vận</a:t>
                      </a:r>
                      <a:r>
                        <a:rPr lang="en-US" sz="2000" b="0" dirty="0"/>
                        <a:t> </a:t>
                      </a:r>
                      <a:r>
                        <a:rPr lang="en-US" sz="2000" b="0" dirty="0" err="1"/>
                        <a:t>hành</a:t>
                      </a:r>
                      <a:r>
                        <a:rPr lang="en-US" sz="2000" b="0" dirty="0"/>
                        <a:t> </a:t>
                      </a:r>
                      <a:r>
                        <a:rPr lang="en-US" sz="2000" b="0" dirty="0" err="1"/>
                        <a:t>thay</a:t>
                      </a:r>
                      <a:r>
                        <a:rPr lang="en-US" sz="2000" b="0" dirty="0"/>
                        <a:t> </a:t>
                      </a:r>
                      <a:r>
                        <a:rPr lang="en-US" sz="2000" b="0" dirty="0" err="1"/>
                        <a:t>đổi</a:t>
                      </a:r>
                      <a:r>
                        <a:rPr lang="en-US" sz="2000" b="0" dirty="0"/>
                        <a:t> </a:t>
                      </a:r>
                      <a:r>
                        <a:rPr lang="en-US" sz="2000" b="0" dirty="0" err="1"/>
                        <a:t>lớn</a:t>
                      </a:r>
                      <a:r>
                        <a:rPr lang="en-US" sz="2000" b="0" dirty="0"/>
                        <a:t> </a:t>
                      </a:r>
                      <a:r>
                        <a:rPr lang="en-US" sz="2000" b="0" dirty="0" err="1"/>
                        <a:t>hoặc</a:t>
                      </a:r>
                      <a:r>
                        <a:rPr lang="en-US" sz="2000" b="0" dirty="0"/>
                        <a:t> có </a:t>
                      </a:r>
                      <a:r>
                        <a:rPr lang="en-US" sz="2000" b="0" dirty="0" err="1"/>
                        <a:t>nhiều</a:t>
                      </a:r>
                      <a:r>
                        <a:rPr lang="en-US" sz="2000" b="0" dirty="0"/>
                        <a:t> </a:t>
                      </a:r>
                      <a:r>
                        <a:rPr lang="en-US" sz="2000" b="0" dirty="0" err="1"/>
                        <a:t>yếu</a:t>
                      </a:r>
                      <a:r>
                        <a:rPr lang="en-US" sz="2000" b="0" dirty="0"/>
                        <a:t> </a:t>
                      </a:r>
                      <a:r>
                        <a:rPr lang="en-US" sz="2000" b="0" dirty="0" err="1"/>
                        <a:t>tố</a:t>
                      </a:r>
                      <a:r>
                        <a:rPr lang="en-US" sz="2000" b="0" dirty="0"/>
                        <a:t> </a:t>
                      </a:r>
                      <a:r>
                        <a:rPr lang="en-US" sz="2000" b="0" dirty="0" err="1"/>
                        <a:t>ảnh</a:t>
                      </a:r>
                      <a:r>
                        <a:rPr lang="en-US" sz="2000" b="0" dirty="0"/>
                        <a:t> </a:t>
                      </a:r>
                      <a:r>
                        <a:rPr lang="en-US" sz="2000" b="0" dirty="0" err="1"/>
                        <a:t>hưởng</a:t>
                      </a: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0"/>
          <p:cNvSpPr txBox="1"/>
          <p:nvPr/>
        </p:nvSpPr>
        <p:spPr>
          <a:xfrm>
            <a:off x="941166" y="125599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B – ĐO ĐẦY ĐỦ - CÔ LẬP CẢI TIẾN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37" name="Google Shape;437;p30"/>
          <p:cNvSpPr txBox="1"/>
          <p:nvPr/>
        </p:nvSpPr>
        <p:spPr>
          <a:xfrm>
            <a:off x="941166" y="1980427"/>
            <a:ext cx="10515600" cy="5060776"/>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Ví</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dụ</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họa</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Công ty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thế</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bơm</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nước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cũ</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bằng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tích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hợp</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tần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(VSD)</a:t>
            </a:r>
            <a:endParaRPr sz="1500" dirty="0">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00000"/>
              </a:buClr>
              <a:buSzPts val="1800"/>
              <a:buFont typeface="Arial"/>
              <a:buNone/>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tế</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Arial"/>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(Pre-retrofit):</a:t>
            </a:r>
            <a:endParaRPr sz="1500" dirty="0">
              <a:latin typeface="Arial" panose="020B0604020202020204" pitchFamily="34" charset="0"/>
              <a:cs typeface="Arial" panose="020B0604020202020204" pitchFamily="34" charset="0"/>
            </a:endParaRPr>
          </a:p>
          <a:p>
            <a:pPr marL="10287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trung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bình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10.5 KW</a:t>
            </a:r>
            <a:endParaRPr sz="1500" dirty="0">
              <a:latin typeface="Arial" panose="020B0604020202020204" pitchFamily="34" charset="0"/>
              <a:cs typeface="Arial" panose="020B0604020202020204" pitchFamily="34" charset="0"/>
            </a:endParaRPr>
          </a:p>
          <a:p>
            <a:pPr marL="10287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Thời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hoạt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16 giờ/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10287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Ghi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nhận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trong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7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tục</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685800" marR="0" lvl="2" indent="-342900" algn="l" rtl="0">
              <a:lnSpc>
                <a:spcPct val="90000"/>
              </a:lnSpc>
              <a:spcBef>
                <a:spcPts val="500"/>
              </a:spcBef>
              <a:spcAft>
                <a:spcPts val="0"/>
              </a:spcAft>
              <a:buClr>
                <a:srgbClr val="000000"/>
              </a:buClr>
              <a:buSzPts val="1800"/>
              <a:buFont typeface="Arial"/>
              <a:buChar char="•"/>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Sau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(Post-retrofit)</a:t>
            </a:r>
            <a:endParaRPr sz="1500" dirty="0">
              <a:latin typeface="Arial" panose="020B0604020202020204" pitchFamily="34" charset="0"/>
              <a:cs typeface="Arial" panose="020B0604020202020204" pitchFamily="34" charset="0"/>
            </a:endParaRPr>
          </a:p>
          <a:p>
            <a:pPr marL="11430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trung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bình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6.8 kW</a:t>
            </a:r>
            <a:endParaRPr sz="1500" dirty="0">
              <a:latin typeface="Arial" panose="020B0604020202020204" pitchFamily="34" charset="0"/>
              <a:cs typeface="Arial" panose="020B0604020202020204" pitchFamily="34" charset="0"/>
            </a:endParaRPr>
          </a:p>
          <a:p>
            <a:pPr marL="11430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Thời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hoạt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16 giờ/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11430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Ghi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nhận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trong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7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tục</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Phương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a:t>
            </a:r>
            <a:endParaRPr sz="1500"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(kWh) = (10.5 kW – 6.8 kW) </a:t>
            </a: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x 16 </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x 365 = 21,608 kWh/</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15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3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C – TOÀN BỘ CƠ SỞ</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43" name="Google Shape;443;p31"/>
          <p:cNvSpPr txBox="1"/>
          <p:nvPr/>
        </p:nvSpPr>
        <p:spPr>
          <a:xfrm>
            <a:off x="838200" y="1980104"/>
            <a:ext cx="10515600" cy="3010259"/>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Ví dụ minh họa</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Một tòa nhà văn phòng 6 tầng thực hiện nhiều biện pháp tiết kiệm năng lượng (ECMs)</a:t>
            </a:r>
            <a:endParaRPr>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Thay đèn LED toàn bộ tòa nhà</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Tối ưu hóa hệ thống HVAC bằng BMS</a:t>
            </a:r>
            <a:endParaRPr>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Lắp biến tần cho bơm nước &amp; quạt AHU</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Đánh giá tiết kiệm dựa trên hóa đơn điện tổng của tòa nhà</a:t>
            </a:r>
            <a:endParaRPr sz="2200" b="1"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
        <p:nvSpPr>
          <p:cNvPr id="444" name="Google Shape;444;p31"/>
          <p:cNvSpPr txBox="1"/>
          <p:nvPr/>
        </p:nvSpPr>
        <p:spPr>
          <a:xfrm>
            <a:off x="1095855" y="4950511"/>
            <a:ext cx="7226710" cy="400110"/>
          </a:xfrm>
          <a:prstGeom prst="rect">
            <a:avLst/>
          </a:prstGeom>
          <a:noFill/>
          <a:ln>
            <a:noFill/>
          </a:ln>
        </p:spPr>
        <p:txBody>
          <a:bodyPr spcFirstLastPara="1" wrap="square" lIns="91425" tIns="45700" rIns="91425" bIns="45700" anchor="t" anchorCtr="0">
            <a:spAutoFit/>
          </a:bodyPr>
          <a:lstStyle/>
          <a:p>
            <a:pPr marL="228600" marR="0" lvl="0" indent="0" algn="l" rtl="0">
              <a:spcBef>
                <a:spcPts val="0"/>
              </a:spcBef>
              <a:spcAft>
                <a:spcPts val="0"/>
              </a:spcAft>
              <a:buClr>
                <a:srgbClr val="000000"/>
              </a:buClr>
              <a:buSzPts val="2000"/>
              <a:buFont typeface="Arial"/>
              <a:buNone/>
            </a:pPr>
            <a:r>
              <a:rPr lang="en-US" sz="2000" b="1" dirty="0" err="1">
                <a:solidFill>
                  <a:srgbClr val="000000"/>
                </a:solidFill>
                <a:latin typeface="Arial" panose="020B0604020202020204" pitchFamily="34" charset="0"/>
                <a:ea typeface="Cambria"/>
                <a:cs typeface="Arial" panose="020B0604020202020204" pitchFamily="34" charset="0"/>
                <a:sym typeface="Cambria"/>
              </a:rPr>
              <a:t>Dữ</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liệu</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hóa</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đơn</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điện</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năng</a:t>
            </a:r>
            <a:endParaRPr sz="2000" dirty="0">
              <a:solidFill>
                <a:srgbClr val="000000"/>
              </a:solidFill>
              <a:latin typeface="Arial" panose="020B0604020202020204" pitchFamily="34" charset="0"/>
              <a:ea typeface="Cambria"/>
              <a:cs typeface="Arial" panose="020B0604020202020204" pitchFamily="34" charset="0"/>
              <a:sym typeface="Cambria"/>
            </a:endParaRPr>
          </a:p>
        </p:txBody>
      </p:sp>
      <p:graphicFrame>
        <p:nvGraphicFramePr>
          <p:cNvPr id="445" name="Google Shape;445;p31"/>
          <p:cNvGraphicFramePr/>
          <p:nvPr>
            <p:extLst>
              <p:ext uri="{D42A27DB-BD31-4B8C-83A1-F6EECF244321}">
                <p14:modId xmlns:p14="http://schemas.microsoft.com/office/powerpoint/2010/main" val="4065713271"/>
              </p:ext>
            </p:extLst>
          </p:nvPr>
        </p:nvGraphicFramePr>
        <p:xfrm>
          <a:off x="838200" y="5350621"/>
          <a:ext cx="10515600" cy="1280200"/>
        </p:xfrm>
        <a:graphic>
          <a:graphicData uri="http://schemas.openxmlformats.org/drawingml/2006/table">
            <a:tbl>
              <a:tblPr>
                <a:noFill/>
                <a:tableStyleId>{C25B5BF8-8AAE-4529-B7C1-3E2BDABCAE70}</a:tableStyleId>
              </a:tblPr>
              <a:tblGrid>
                <a:gridCol w="1846000">
                  <a:extLst>
                    <a:ext uri="{9D8B030D-6E8A-4147-A177-3AD203B41FA5}">
                      <a16:colId xmlns:a16="http://schemas.microsoft.com/office/drawing/2014/main" val="20000"/>
                    </a:ext>
                  </a:extLst>
                </a:gridCol>
                <a:gridCol w="34118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gridCol w="2628900">
                  <a:extLst>
                    <a:ext uri="{9D8B030D-6E8A-4147-A177-3AD203B41FA5}">
                      <a16:colId xmlns:a16="http://schemas.microsoft.com/office/drawing/2014/main" val="20003"/>
                    </a:ext>
                  </a:extLst>
                </a:gridCol>
              </a:tblGrid>
              <a:tr h="190500">
                <a:tc>
                  <a:txBody>
                    <a:bodyPr/>
                    <a:lstStyle/>
                    <a:p>
                      <a:pPr marL="0" marR="0" lvl="0" indent="0" algn="l" rtl="0">
                        <a:spcBef>
                          <a:spcPts val="0"/>
                        </a:spcBef>
                        <a:spcAft>
                          <a:spcPts val="0"/>
                        </a:spcAft>
                        <a:buNone/>
                      </a:pPr>
                      <a:r>
                        <a:rPr lang="en-US" sz="1500" b="1">
                          <a:latin typeface="Cambria"/>
                          <a:ea typeface="Cambria"/>
                          <a:cs typeface="Cambria"/>
                          <a:sym typeface="Cambria"/>
                        </a:rPr>
                        <a:t>Tháng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b="1">
                          <a:latin typeface="Cambria"/>
                          <a:ea typeface="Cambria"/>
                          <a:cs typeface="Cambria"/>
                          <a:sym typeface="Cambria"/>
                        </a:rPr>
                        <a:t>Tiêu thụ trước cải tiến (2023)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b="1">
                          <a:latin typeface="Cambria"/>
                          <a:ea typeface="Cambria"/>
                          <a:cs typeface="Cambria"/>
                          <a:sym typeface="Cambria"/>
                        </a:rPr>
                        <a:t>Tiêu thụ sau cải tiến (2024)</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b="1">
                          <a:latin typeface="Cambria"/>
                          <a:ea typeface="Cambria"/>
                          <a:cs typeface="Cambria"/>
                          <a:sym typeface="Cambria"/>
                        </a:rPr>
                        <a:t>Nhiệt độ trung bình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90500">
                <a:tc>
                  <a:txBody>
                    <a:bodyPr/>
                    <a:lstStyle/>
                    <a:p>
                      <a:pPr marL="0" marR="0" lvl="0" indent="0" algn="l" rtl="0">
                        <a:spcBef>
                          <a:spcPts val="0"/>
                        </a:spcBef>
                        <a:spcAft>
                          <a:spcPts val="0"/>
                        </a:spcAft>
                        <a:buNone/>
                      </a:pPr>
                      <a:r>
                        <a:rPr lang="en-US" sz="1500" dirty="0" err="1">
                          <a:latin typeface="Cambria"/>
                          <a:ea typeface="Cambria"/>
                          <a:cs typeface="Cambria"/>
                          <a:sym typeface="Cambria"/>
                        </a:rPr>
                        <a:t>Tháng</a:t>
                      </a:r>
                      <a:r>
                        <a:rPr lang="en-US" sz="1500" dirty="0">
                          <a:latin typeface="Cambria"/>
                          <a:ea typeface="Cambria"/>
                          <a:cs typeface="Cambria"/>
                          <a:sym typeface="Cambria"/>
                        </a:rPr>
                        <a:t> 1</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120,000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105,000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20.0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115,000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97,000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22.0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125,000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109,000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dirty="0">
                          <a:latin typeface="Cambria"/>
                          <a:ea typeface="Cambria"/>
                          <a:cs typeface="Cambria"/>
                          <a:sym typeface="Cambria"/>
                        </a:rPr>
                        <a:t>26.5 °C</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3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C – TOÀN BỘ CƠ SỞ</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51" name="Google Shape;451;p32"/>
          <p:cNvSpPr txBox="1"/>
          <p:nvPr/>
        </p:nvSpPr>
        <p:spPr>
          <a:xfrm>
            <a:off x="838200" y="2070979"/>
            <a:ext cx="10515600"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❶ Tính tiết kiệm điện theo từng tháng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graphicFrame>
        <p:nvGraphicFramePr>
          <p:cNvPr id="452" name="Google Shape;452;p32"/>
          <p:cNvGraphicFramePr/>
          <p:nvPr/>
        </p:nvGraphicFramePr>
        <p:xfrm>
          <a:off x="2503540" y="2644877"/>
          <a:ext cx="6506500" cy="1463080"/>
        </p:xfrm>
        <a:graphic>
          <a:graphicData uri="http://schemas.openxmlformats.org/drawingml/2006/table">
            <a:tbl>
              <a:tblPr>
                <a:noFill/>
                <a:tableStyleId>{C25B5BF8-8AAE-4529-B7C1-3E2BDABCAE70}</a:tableStyleId>
              </a:tblPr>
              <a:tblGrid>
                <a:gridCol w="2319175">
                  <a:extLst>
                    <a:ext uri="{9D8B030D-6E8A-4147-A177-3AD203B41FA5}">
                      <a16:colId xmlns:a16="http://schemas.microsoft.com/office/drawing/2014/main" val="20000"/>
                    </a:ext>
                  </a:extLst>
                </a:gridCol>
                <a:gridCol w="4187325">
                  <a:extLst>
                    <a:ext uri="{9D8B030D-6E8A-4147-A177-3AD203B41FA5}">
                      <a16:colId xmlns:a16="http://schemas.microsoft.com/office/drawing/2014/main" val="20001"/>
                    </a:ext>
                  </a:extLst>
                </a:gridCol>
              </a:tblGrid>
              <a:tr h="228600">
                <a:tc>
                  <a:txBody>
                    <a:bodyPr/>
                    <a:lstStyle/>
                    <a:p>
                      <a:pPr marL="0" marR="0" lvl="0" indent="0" algn="l" rtl="0">
                        <a:spcBef>
                          <a:spcPts val="0"/>
                        </a:spcBef>
                        <a:spcAft>
                          <a:spcPts val="0"/>
                        </a:spcAft>
                        <a:buNone/>
                      </a:pPr>
                      <a:r>
                        <a:rPr lang="en-US" sz="1800" b="1">
                          <a:latin typeface="Cambria"/>
                          <a:ea typeface="Cambria"/>
                          <a:cs typeface="Cambria"/>
                          <a:sym typeface="Cambria"/>
                        </a:rPr>
                        <a:t>Tháng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b="1">
                          <a:latin typeface="Cambria"/>
                          <a:ea typeface="Cambria"/>
                          <a:cs typeface="Cambria"/>
                          <a:sym typeface="Cambria"/>
                        </a:rPr>
                        <a:t>Tiết kiệm điện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1</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120,000 – 105,000 = </a:t>
                      </a:r>
                      <a:r>
                        <a:rPr lang="en-US" sz="1800" b="1">
                          <a:latin typeface="Cambria"/>
                          <a:ea typeface="Cambria"/>
                          <a:cs typeface="Cambria"/>
                          <a:sym typeface="Cambria"/>
                        </a:rPr>
                        <a:t>15,000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115,000 – 97,000 = </a:t>
                      </a:r>
                      <a:r>
                        <a:rPr lang="en-US" sz="1800" b="1">
                          <a:latin typeface="Cambria"/>
                          <a:ea typeface="Cambria"/>
                          <a:cs typeface="Cambria"/>
                          <a:sym typeface="Cambria"/>
                        </a:rPr>
                        <a:t>18,000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125,000 – 109,000 = </a:t>
                      </a:r>
                      <a:r>
                        <a:rPr lang="en-US" sz="1800" b="1">
                          <a:latin typeface="Cambria"/>
                          <a:ea typeface="Cambria"/>
                          <a:cs typeface="Cambria"/>
                          <a:sym typeface="Cambria"/>
                        </a:rPr>
                        <a:t>16,000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453" name="Google Shape;453;p32"/>
          <p:cNvSpPr txBox="1"/>
          <p:nvPr/>
        </p:nvSpPr>
        <p:spPr>
          <a:xfrm>
            <a:off x="1106129" y="4165469"/>
            <a:ext cx="9660193" cy="400110"/>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rgbClr val="000000"/>
              </a:buClr>
              <a:buSzPts val="2000"/>
              <a:buFont typeface="Noto Sans Symbols"/>
              <a:buChar char="⇨"/>
            </a:pPr>
            <a:r>
              <a:rPr lang="en-US" sz="2000" b="1">
                <a:solidFill>
                  <a:srgbClr val="000000"/>
                </a:solidFill>
                <a:latin typeface="Arial" panose="020B0604020202020204" pitchFamily="34" charset="0"/>
                <a:ea typeface="Cambria"/>
                <a:cs typeface="Arial" panose="020B0604020202020204" pitchFamily="34" charset="0"/>
                <a:sym typeface="Cambria"/>
              </a:rPr>
              <a:t>Tổng tiết kiệm 3 tháng = 15,000 + 18,000 + 16,000 = 49,000 kWh</a:t>
            </a:r>
            <a:endParaRPr>
              <a:latin typeface="Arial" panose="020B0604020202020204" pitchFamily="34" charset="0"/>
              <a:cs typeface="Arial" panose="020B0604020202020204" pitchFamily="34" charset="0"/>
            </a:endParaRPr>
          </a:p>
        </p:txBody>
      </p:sp>
      <p:sp>
        <p:nvSpPr>
          <p:cNvPr id="454" name="Google Shape;454;p32"/>
          <p:cNvSpPr txBox="1"/>
          <p:nvPr/>
        </p:nvSpPr>
        <p:spPr>
          <a:xfrm>
            <a:off x="838200" y="4689525"/>
            <a:ext cx="10515600"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❷ Ước lượng giá trị tiết kiệm tài chính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
        <p:nvSpPr>
          <p:cNvPr id="455" name="Google Shape;455;p32"/>
          <p:cNvSpPr txBox="1"/>
          <p:nvPr/>
        </p:nvSpPr>
        <p:spPr>
          <a:xfrm>
            <a:off x="1106128" y="5337988"/>
            <a:ext cx="9660193" cy="707886"/>
          </a:xfrm>
          <a:prstGeom prst="rect">
            <a:avLst/>
          </a:prstGeom>
          <a:solidFill>
            <a:schemeClr val="bg1"/>
          </a:solid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rgbClr val="000000"/>
              </a:buClr>
              <a:buSzPts val="2000"/>
              <a:buFont typeface="Noto Sans Symbols"/>
              <a:buChar char="⇨"/>
            </a:pPr>
            <a:r>
              <a:rPr lang="en-US" sz="2000" dirty="0" err="1">
                <a:solidFill>
                  <a:srgbClr val="000000"/>
                </a:solidFill>
                <a:latin typeface="Arial" panose="020B0604020202020204" pitchFamily="34" charset="0"/>
                <a:ea typeface="Cambria"/>
                <a:cs typeface="Arial" panose="020B0604020202020204" pitchFamily="34" charset="0"/>
                <a:sym typeface="Cambria"/>
              </a:rPr>
              <a:t>Giả</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sử</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giá</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điện</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trung</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bình</a:t>
            </a:r>
            <a:r>
              <a:rPr lang="en-US" sz="2000" dirty="0">
                <a:solidFill>
                  <a:srgbClr val="000000"/>
                </a:solidFill>
                <a:latin typeface="Arial" panose="020B0604020202020204" pitchFamily="34" charset="0"/>
                <a:ea typeface="Cambria"/>
                <a:cs typeface="Arial" panose="020B0604020202020204" pitchFamily="34" charset="0"/>
                <a:sym typeface="Cambria"/>
              </a:rPr>
              <a:t>: 2,000 VNĐ/ kWh</a:t>
            </a:r>
            <a:endParaRPr dirty="0">
              <a:latin typeface="Arial" panose="020B0604020202020204" pitchFamily="34" charset="0"/>
              <a:cs typeface="Arial" panose="020B0604020202020204" pitchFamily="34" charset="0"/>
            </a:endParaRPr>
          </a:p>
          <a:p>
            <a:pPr marL="571500" marR="0" lvl="0" indent="-342900" algn="l" rtl="0">
              <a:spcBef>
                <a:spcPts val="0"/>
              </a:spcBef>
              <a:spcAft>
                <a:spcPts val="0"/>
              </a:spcAft>
              <a:buClr>
                <a:srgbClr val="000000"/>
              </a:buClr>
              <a:buSzPts val="2000"/>
              <a:buFont typeface="Noto Sans Symbols"/>
              <a:buChar char="⇨"/>
            </a:pPr>
            <a:r>
              <a:rPr lang="en-US" sz="2000" dirty="0" err="1">
                <a:solidFill>
                  <a:srgbClr val="000000"/>
                </a:solidFill>
                <a:latin typeface="Arial" panose="020B0604020202020204" pitchFamily="34" charset="0"/>
                <a:ea typeface="Cambria"/>
                <a:cs typeface="Arial" panose="020B0604020202020204" pitchFamily="34" charset="0"/>
                <a:sym typeface="Cambria"/>
              </a:rPr>
              <a:t>Tiết</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kiệm</a:t>
            </a:r>
            <a:r>
              <a:rPr lang="en-US" sz="2000" dirty="0">
                <a:solidFill>
                  <a:srgbClr val="000000"/>
                </a:solidFill>
                <a:latin typeface="Arial" panose="020B0604020202020204" pitchFamily="34" charset="0"/>
                <a:ea typeface="Cambria"/>
                <a:cs typeface="Arial" panose="020B0604020202020204" pitchFamily="34" charset="0"/>
                <a:sym typeface="Cambria"/>
              </a:rPr>
              <a:t> 3 </a:t>
            </a:r>
            <a:r>
              <a:rPr lang="en-US" sz="2000" dirty="0" err="1">
                <a:solidFill>
                  <a:srgbClr val="000000"/>
                </a:solidFill>
                <a:latin typeface="Arial" panose="020B0604020202020204" pitchFamily="34" charset="0"/>
                <a:ea typeface="Cambria"/>
                <a:cs typeface="Arial" panose="020B0604020202020204" pitchFamily="34" charset="0"/>
                <a:sym typeface="Cambria"/>
              </a:rPr>
              <a:t>tháng</a:t>
            </a:r>
            <a:r>
              <a:rPr lang="en-US" sz="2000" dirty="0">
                <a:solidFill>
                  <a:srgbClr val="000000"/>
                </a:solidFill>
                <a:latin typeface="Arial" panose="020B0604020202020204" pitchFamily="34" charset="0"/>
                <a:ea typeface="Cambria"/>
                <a:cs typeface="Arial" panose="020B0604020202020204" pitchFamily="34" charset="0"/>
                <a:sym typeface="Cambria"/>
              </a:rPr>
              <a:t> = 49,000 x 2,000 = 98,000 VNĐ</a:t>
            </a:r>
            <a:endParaRPr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3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D – MÔ PHỎNG HIỆU CHUẨN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61" name="Google Shape;461;p33"/>
          <p:cNvSpPr txBox="1"/>
          <p:nvPr/>
        </p:nvSpPr>
        <p:spPr>
          <a:xfrm>
            <a:off x="419099" y="2622151"/>
            <a:ext cx="11353801" cy="3010259"/>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Ví</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dụ</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họa</a:t>
            </a:r>
            <a:endParaRPr sz="22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Một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trung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tâm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mới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xây</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dựng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2024, có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(ECMs)</a:t>
            </a:r>
            <a:endParaRPr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Lắp</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đặt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làm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lạnh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(chiller inverter)</a:t>
            </a:r>
            <a:endParaRPr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kế</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bao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che</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nhiệt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mái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a:t>
            </a:r>
            <a:endParaRPr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chiếu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LED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và</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chuẩn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trình</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mới</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có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endParaRPr dirty="0">
              <a:latin typeface="Arial" panose="020B0604020202020204" pitchFamily="34" charset="0"/>
              <a:cs typeface="Arial" panose="020B0604020202020204" pitchFamily="34" charset="0"/>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PHÂN BIỆT M&amp;V VÀ MONITORING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112" name="Google Shape;112;p6"/>
          <p:cNvGraphicFramePr/>
          <p:nvPr>
            <p:extLst>
              <p:ext uri="{D42A27DB-BD31-4B8C-83A1-F6EECF244321}">
                <p14:modId xmlns:p14="http://schemas.microsoft.com/office/powerpoint/2010/main" val="4252867704"/>
              </p:ext>
            </p:extLst>
          </p:nvPr>
        </p:nvGraphicFramePr>
        <p:xfrm>
          <a:off x="838200" y="2265913"/>
          <a:ext cx="10515600" cy="4422075"/>
        </p:xfrm>
        <a:graphic>
          <a:graphicData uri="http://schemas.openxmlformats.org/drawingml/2006/table">
            <a:tbl>
              <a:tblPr>
                <a:noFill/>
                <a:tableStyleId>{C25B5BF8-8AAE-4529-B7C1-3E2BDABCAE70}</a:tableStyleId>
              </a:tblPr>
              <a:tblGrid>
                <a:gridCol w="2849375">
                  <a:extLst>
                    <a:ext uri="{9D8B030D-6E8A-4147-A177-3AD203B41FA5}">
                      <a16:colId xmlns:a16="http://schemas.microsoft.com/office/drawing/2014/main" val="20000"/>
                    </a:ext>
                  </a:extLst>
                </a:gridCol>
                <a:gridCol w="4161025">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380025">
                <a:tc>
                  <a:txBody>
                    <a:bodyPr/>
                    <a:lstStyle/>
                    <a:p>
                      <a:pPr marL="0" marR="0" lvl="0" indent="0" algn="l" rtl="0">
                        <a:spcBef>
                          <a:spcPts val="0"/>
                        </a:spcBef>
                        <a:spcAft>
                          <a:spcPts val="0"/>
                        </a:spcAft>
                        <a:buNone/>
                      </a:pPr>
                      <a:r>
                        <a:rPr lang="en-US" sz="1600" b="1" u="none" strike="noStrike" cap="none">
                          <a:latin typeface="Cambria"/>
                          <a:ea typeface="Cambria"/>
                          <a:cs typeface="Cambria"/>
                          <a:sym typeface="Cambria"/>
                        </a:rPr>
                        <a:t>Tiêu chí</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b="1">
                          <a:latin typeface="Cambria"/>
                          <a:ea typeface="Cambria"/>
                          <a:cs typeface="Cambria"/>
                          <a:sym typeface="Cambria"/>
                        </a:rPr>
                        <a:t>M&amp;V (Đo lường &amp; Xác minh)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b="1">
                          <a:latin typeface="Cambria"/>
                          <a:ea typeface="Cambria"/>
                          <a:cs typeface="Cambria"/>
                          <a:sym typeface="Cambria"/>
                        </a:rPr>
                        <a:t>Monitoring (Giám sát hệ thống)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656400">
                <a:tc>
                  <a:txBody>
                    <a:bodyPr/>
                    <a:lstStyle/>
                    <a:p>
                      <a:pPr marL="0" marR="0" lvl="0" indent="0" algn="l" rtl="0">
                        <a:spcBef>
                          <a:spcPts val="0"/>
                        </a:spcBef>
                        <a:spcAft>
                          <a:spcPts val="0"/>
                        </a:spcAft>
                        <a:buNone/>
                      </a:pPr>
                      <a:r>
                        <a:rPr lang="en-US" sz="1600" b="1" dirty="0" err="1">
                          <a:latin typeface="Cambria"/>
                          <a:ea typeface="Cambria"/>
                          <a:cs typeface="Cambria"/>
                          <a:sym typeface="Cambria"/>
                        </a:rPr>
                        <a:t>Mục</a:t>
                      </a:r>
                      <a:r>
                        <a:rPr lang="en-US" sz="1600" b="1" dirty="0">
                          <a:latin typeface="Cambria"/>
                          <a:ea typeface="Cambria"/>
                          <a:cs typeface="Cambria"/>
                          <a:sym typeface="Cambria"/>
                        </a:rPr>
                        <a:t> </a:t>
                      </a:r>
                      <a:r>
                        <a:rPr lang="en-US" sz="1600" b="1" dirty="0" err="1">
                          <a:latin typeface="Cambria"/>
                          <a:ea typeface="Cambria"/>
                          <a:cs typeface="Cambria"/>
                          <a:sym typeface="Cambria"/>
                        </a:rPr>
                        <a:t>đích</a:t>
                      </a:r>
                      <a:r>
                        <a:rPr lang="en-US" sz="1600" b="1" dirty="0">
                          <a:latin typeface="Cambria"/>
                          <a:ea typeface="Cambria"/>
                          <a:cs typeface="Cambria"/>
                          <a:sym typeface="Cambria"/>
                        </a:rPr>
                        <a:t> </a:t>
                      </a:r>
                      <a:r>
                        <a:rPr lang="en-US" sz="1600" b="1" dirty="0" err="1">
                          <a:latin typeface="Cambria"/>
                          <a:ea typeface="Cambria"/>
                          <a:cs typeface="Cambria"/>
                          <a:sym typeface="Cambria"/>
                        </a:rPr>
                        <a:t>chính</a:t>
                      </a:r>
                      <a:endParaRPr sz="1600" dirty="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Tính toán &amp; xác minh tiết kiệm năng lượng sau khi thực hiện ECM</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Theo dõi và kiểm soát hoạt động của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pháp lý &amp; tài chính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Dùng trong hợp đồng EPC, tín chỉ carbon, chứng nhận ISO 50001…</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Không dùng trực tiếp để xác minh tiết kiệm hoặc thanh toán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Dữ liệu sử dụng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Có thể từ đo thực tế, hồ sơ vận hành hoặc hệ thống giám sát</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Dữ liệu thời gian thực từ cảm biến, đồng hồ đo, BMS/EMS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điều chỉnh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Có điều chỉnh điều kiện vận hành (sản lượng, thời tiết…)</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Không điều chỉnh, dữ liệu thô</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4"/>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toán tiết kiệm</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Có (Baseline – Use ± Adjustments)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Không (chỉ theo dõi giá trị tiêu thụ tức thời)</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5"/>
                  </a:ext>
                </a:extLst>
              </a:tr>
              <a:tr h="380025">
                <a:tc>
                  <a:txBody>
                    <a:bodyPr/>
                    <a:lstStyle/>
                    <a:p>
                      <a:pPr marL="0" marR="0" lvl="0" indent="0" algn="l" rtl="0">
                        <a:spcBef>
                          <a:spcPts val="0"/>
                        </a:spcBef>
                        <a:spcAft>
                          <a:spcPts val="0"/>
                        </a:spcAft>
                        <a:buNone/>
                      </a:pPr>
                      <a:r>
                        <a:rPr lang="en-US" sz="1600" b="1">
                          <a:latin typeface="Cambria"/>
                          <a:ea typeface="Cambria"/>
                          <a:cs typeface="Cambria"/>
                          <a:sym typeface="Cambria"/>
                        </a:rPr>
                        <a:t>Thời điểm thực hiện</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Trước và sau ECM, có thể định kỳ</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Thường xuyên, liên tục</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6"/>
                  </a:ext>
                </a:extLst>
              </a:tr>
              <a:tr h="380025">
                <a:tc>
                  <a:txBody>
                    <a:bodyPr/>
                    <a:lstStyle/>
                    <a:p>
                      <a:pPr marL="0" marR="0" lvl="0" indent="0" algn="l" rtl="0">
                        <a:spcBef>
                          <a:spcPts val="0"/>
                        </a:spcBef>
                        <a:spcAft>
                          <a:spcPts val="0"/>
                        </a:spcAft>
                        <a:buNone/>
                      </a:pPr>
                      <a:r>
                        <a:rPr lang="en-US" sz="1600" b="1">
                          <a:latin typeface="Cambria"/>
                          <a:ea typeface="Cambria"/>
                          <a:cs typeface="Cambria"/>
                          <a:sym typeface="Cambria"/>
                        </a:rPr>
                        <a:t>Chuẩn áp dụng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IPMVP, ISO 50015, ASHRAE Guideline 14…</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dirty="0" err="1">
                          <a:latin typeface="Cambria"/>
                          <a:ea typeface="Cambria"/>
                          <a:cs typeface="Cambria"/>
                          <a:sym typeface="Cambria"/>
                        </a:rPr>
                        <a:t>Không</a:t>
                      </a:r>
                      <a:r>
                        <a:rPr lang="en-US" sz="1600" dirty="0">
                          <a:latin typeface="Cambria"/>
                          <a:ea typeface="Cambria"/>
                          <a:cs typeface="Cambria"/>
                          <a:sym typeface="Cambria"/>
                        </a:rPr>
                        <a:t> </a:t>
                      </a:r>
                      <a:r>
                        <a:rPr lang="en-US" sz="1600" dirty="0" err="1">
                          <a:latin typeface="Cambria"/>
                          <a:ea typeface="Cambria"/>
                          <a:cs typeface="Cambria"/>
                          <a:sym typeface="Cambria"/>
                        </a:rPr>
                        <a:t>bắt</a:t>
                      </a:r>
                      <a:r>
                        <a:rPr lang="en-US" sz="1600" dirty="0">
                          <a:latin typeface="Cambria"/>
                          <a:ea typeface="Cambria"/>
                          <a:cs typeface="Cambria"/>
                          <a:sym typeface="Cambria"/>
                        </a:rPr>
                        <a:t> </a:t>
                      </a:r>
                      <a:r>
                        <a:rPr lang="en-US" sz="1600" dirty="0" err="1">
                          <a:latin typeface="Cambria"/>
                          <a:ea typeface="Cambria"/>
                          <a:cs typeface="Cambria"/>
                          <a:sym typeface="Cambria"/>
                        </a:rPr>
                        <a:t>buộc</a:t>
                      </a:r>
                      <a:r>
                        <a:rPr lang="en-US" sz="1600" dirty="0">
                          <a:latin typeface="Cambria"/>
                          <a:ea typeface="Cambria"/>
                          <a:cs typeface="Cambria"/>
                          <a:sym typeface="Cambria"/>
                        </a:rPr>
                        <a:t> </a:t>
                      </a:r>
                      <a:r>
                        <a:rPr lang="en-US" sz="1600" dirty="0" err="1">
                          <a:latin typeface="Cambria"/>
                          <a:ea typeface="Cambria"/>
                          <a:cs typeface="Cambria"/>
                          <a:sym typeface="Cambria"/>
                        </a:rPr>
                        <a:t>theo</a:t>
                      </a:r>
                      <a:r>
                        <a:rPr lang="en-US" sz="1600" dirty="0">
                          <a:latin typeface="Cambria"/>
                          <a:ea typeface="Cambria"/>
                          <a:cs typeface="Cambria"/>
                          <a:sym typeface="Cambria"/>
                        </a:rPr>
                        <a:t> </a:t>
                      </a:r>
                      <a:r>
                        <a:rPr lang="en-US" sz="1600" dirty="0" err="1">
                          <a:latin typeface="Cambria"/>
                          <a:ea typeface="Cambria"/>
                          <a:cs typeface="Cambria"/>
                          <a:sym typeface="Cambria"/>
                        </a:rPr>
                        <a:t>chuẩn</a:t>
                      </a:r>
                      <a:r>
                        <a:rPr lang="en-US" sz="1600" dirty="0">
                          <a:latin typeface="Cambria"/>
                          <a:ea typeface="Cambria"/>
                          <a:cs typeface="Cambria"/>
                          <a:sym typeface="Cambria"/>
                        </a:rPr>
                        <a:t> M&amp;V</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34"/>
          <p:cNvSpPr txBox="1"/>
          <p:nvPr/>
        </p:nvSpPr>
        <p:spPr>
          <a:xfrm>
            <a:off x="900668" y="1196388"/>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D – MÔ PHỎNG HIỆU CHUẨN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67" name="Google Shape;467;p34"/>
          <p:cNvSpPr txBox="1"/>
          <p:nvPr/>
        </p:nvSpPr>
        <p:spPr>
          <a:xfrm>
            <a:off x="838200" y="4425150"/>
            <a:ext cx="10217192" cy="389201"/>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ts val="1800"/>
              <a:buFont typeface="Arial"/>
              <a:buNone/>
            </a:pPr>
            <a:r>
              <a:rPr lang="en-US" sz="2200" b="1" i="0" u="none" strike="noStrike" cap="none">
                <a:solidFill>
                  <a:schemeClr val="dk1"/>
                </a:solidFill>
                <a:latin typeface="Arial" panose="020B0604020202020204" pitchFamily="34" charset="0"/>
                <a:ea typeface="Cambria"/>
                <a:cs typeface="Arial" panose="020B0604020202020204" pitchFamily="34" charset="0"/>
                <a:sym typeface="Cambria"/>
              </a:rPr>
              <a:t>❷ So sánh kết quả mô phỏng &amp; thực tế</a:t>
            </a:r>
            <a:endParaRPr sz="2200" b="0" i="0" u="none" strike="noStrike" cap="none">
              <a:solidFill>
                <a:schemeClr val="dk1"/>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chemeClr val="dk1"/>
              </a:buClr>
              <a:buSzPts val="1800"/>
              <a:buFont typeface="Arial"/>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468" name="Google Shape;468;p34"/>
          <p:cNvSpPr txBox="1"/>
          <p:nvPr/>
        </p:nvSpPr>
        <p:spPr>
          <a:xfrm>
            <a:off x="3108960" y="4892337"/>
            <a:ext cx="9386060" cy="864980"/>
          </a:xfrm>
          <a:prstGeom prst="rect">
            <a:avLst/>
          </a:prstGeom>
          <a:blipFill rotWithShape="1">
            <a:blip r:embed="rId3">
              <a:alphaModFix/>
            </a:blip>
            <a:stretch>
              <a:fillRect t="-4254" b="-70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latin typeface="Arial" panose="020B0604020202020204" pitchFamily="34" charset="0"/>
                <a:ea typeface="Calibri"/>
                <a:cs typeface="Arial" panose="020B0604020202020204" pitchFamily="34" charset="0"/>
                <a:sym typeface="Calibri"/>
              </a:rPr>
              <a:t> </a:t>
            </a:r>
            <a:endParaRPr>
              <a:latin typeface="Arial" panose="020B0604020202020204" pitchFamily="34" charset="0"/>
              <a:cs typeface="Arial" panose="020B0604020202020204" pitchFamily="34" charset="0"/>
            </a:endParaRPr>
          </a:p>
        </p:txBody>
      </p:sp>
      <p:graphicFrame>
        <p:nvGraphicFramePr>
          <p:cNvPr id="469" name="Google Shape;469;p34"/>
          <p:cNvGraphicFramePr/>
          <p:nvPr/>
        </p:nvGraphicFramePr>
        <p:xfrm>
          <a:off x="1136608" y="2322030"/>
          <a:ext cx="10217200" cy="2103180"/>
        </p:xfrm>
        <a:graphic>
          <a:graphicData uri="http://schemas.openxmlformats.org/drawingml/2006/table">
            <a:tbl>
              <a:tblPr>
                <a:noFill/>
                <a:tableStyleId>{C25B5BF8-8AAE-4529-B7C1-3E2BDABCAE70}</a:tableStyleId>
              </a:tblPr>
              <a:tblGrid>
                <a:gridCol w="3460075">
                  <a:extLst>
                    <a:ext uri="{9D8B030D-6E8A-4147-A177-3AD203B41FA5}">
                      <a16:colId xmlns:a16="http://schemas.microsoft.com/office/drawing/2014/main" val="20000"/>
                    </a:ext>
                  </a:extLst>
                </a:gridCol>
                <a:gridCol w="6757125">
                  <a:extLst>
                    <a:ext uri="{9D8B030D-6E8A-4147-A177-3AD203B41FA5}">
                      <a16:colId xmlns:a16="http://schemas.microsoft.com/office/drawing/2014/main" val="20001"/>
                    </a:ext>
                  </a:extLst>
                </a:gridCol>
              </a:tblGrid>
              <a:tr h="249000">
                <a:tc>
                  <a:txBody>
                    <a:bodyPr/>
                    <a:lstStyle/>
                    <a:p>
                      <a:pPr marL="0" marR="0" lvl="0" indent="0" algn="l" rtl="0">
                        <a:spcBef>
                          <a:spcPts val="0"/>
                        </a:spcBef>
                        <a:spcAft>
                          <a:spcPts val="0"/>
                        </a:spcAft>
                        <a:buNone/>
                      </a:pPr>
                      <a:r>
                        <a:rPr lang="en-US" sz="1700" b="1">
                          <a:latin typeface="Cambria"/>
                          <a:ea typeface="Cambria"/>
                          <a:cs typeface="Cambria"/>
                          <a:sym typeface="Cambria"/>
                        </a:rPr>
                        <a:t>Dữ liệu</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BDBDB"/>
                    </a:solidFill>
                  </a:tcPr>
                </a:tc>
                <a:tc>
                  <a:txBody>
                    <a:bodyPr/>
                    <a:lstStyle/>
                    <a:p>
                      <a:pPr marL="0" marR="0" lvl="0" indent="0" algn="l" rtl="0">
                        <a:spcBef>
                          <a:spcPts val="0"/>
                        </a:spcBef>
                        <a:spcAft>
                          <a:spcPts val="0"/>
                        </a:spcAft>
                        <a:buNone/>
                      </a:pPr>
                      <a:r>
                        <a:rPr lang="en-US" sz="1700" b="1">
                          <a:latin typeface="Cambria"/>
                          <a:ea typeface="Cambria"/>
                          <a:cs typeface="Cambria"/>
                          <a:sym typeface="Cambria"/>
                        </a:rPr>
                        <a:t>Giá trị</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BDBDB"/>
                    </a:solidFill>
                  </a:tcPr>
                </a:tc>
                <a:extLst>
                  <a:ext uri="{0D108BD9-81ED-4DB2-BD59-A6C34878D82A}">
                    <a16:rowId xmlns:a16="http://schemas.microsoft.com/office/drawing/2014/main" val="10000"/>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Diện tích sàn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5,000 m²</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Mô hình mô phỏng thiết kế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b="1">
                          <a:latin typeface="Cambria"/>
                          <a:ea typeface="Cambria"/>
                          <a:cs typeface="Cambria"/>
                          <a:sym typeface="Cambria"/>
                        </a:rPr>
                        <a:t>Dự đoán: 720,000 kWh/năm</a:t>
                      </a:r>
                      <a:endParaRPr sz="17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Dữ liệu đo công tơ thực tế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b="1">
                          <a:latin typeface="Cambria"/>
                          <a:ea typeface="Cambria"/>
                          <a:cs typeface="Cambria"/>
                          <a:sym typeface="Cambria"/>
                        </a:rPr>
                        <a:t>Ghi nhận: 765,000 kWh/năm</a:t>
                      </a:r>
                      <a:endParaRPr sz="17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Khí hậu sử dụng mô phỏng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Weather file TMY cho Hà Nội</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Thời tiết thực tế 2024</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Khác nhẹ so với TMY (có 5 ngày nắng nóng bất thường)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470" name="Google Shape;470;p34"/>
          <p:cNvSpPr txBox="1"/>
          <p:nvPr/>
        </p:nvSpPr>
        <p:spPr>
          <a:xfrm>
            <a:off x="838200" y="5559113"/>
            <a:ext cx="10217192" cy="389201"/>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ts val="1800"/>
              <a:buFont typeface="Arial"/>
              <a:buNone/>
            </a:pPr>
            <a:r>
              <a:rPr lang="en-US" sz="2200" b="1" i="0" u="none" strike="noStrike" cap="none">
                <a:solidFill>
                  <a:schemeClr val="dk1"/>
                </a:solidFill>
                <a:latin typeface="Arial" panose="020B0604020202020204" pitchFamily="34" charset="0"/>
                <a:ea typeface="Cambria"/>
                <a:cs typeface="Arial" panose="020B0604020202020204" pitchFamily="34" charset="0"/>
                <a:sym typeface="Cambria"/>
              </a:rPr>
              <a:t>❸ Ước lượng tiết kiệm</a:t>
            </a:r>
            <a:endParaRPr sz="2200" b="0" i="0" u="none" strike="noStrike" cap="none">
              <a:solidFill>
                <a:schemeClr val="dk1"/>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chemeClr val="dk1"/>
              </a:buClr>
              <a:buSzPts val="1800"/>
              <a:buFont typeface="Arial"/>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471" name="Google Shape;471;p34"/>
          <p:cNvSpPr txBox="1"/>
          <p:nvPr/>
        </p:nvSpPr>
        <p:spPr>
          <a:xfrm>
            <a:off x="3703288" y="5805083"/>
            <a:ext cx="9386060" cy="1015663"/>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Arial" panose="020B0604020202020204" pitchFamily="34" charset="0"/>
                <a:ea typeface="Cambria"/>
                <a:cs typeface="Arial" panose="020B0604020202020204" pitchFamily="34" charset="0"/>
                <a:sym typeface="Cambria"/>
              </a:rPr>
              <a:t>Mô hình tòa nhà không có ECM: 880,000 kWh/năm</a:t>
            </a:r>
            <a:endParaRPr sz="2000">
              <a:solidFill>
                <a:schemeClr val="dk1"/>
              </a:solidFill>
              <a:latin typeface="Arial" panose="020B0604020202020204" pitchFamily="34" charset="0"/>
              <a:ea typeface="Cambria"/>
              <a:cs typeface="Arial" panose="020B0604020202020204" pitchFamily="34" charset="0"/>
              <a:sym typeface="Cambria"/>
            </a:endParaRPr>
          </a:p>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Arial" panose="020B0604020202020204" pitchFamily="34" charset="0"/>
                <a:ea typeface="Cambria"/>
                <a:cs typeface="Arial" panose="020B0604020202020204" pitchFamily="34" charset="0"/>
                <a:sym typeface="Cambria"/>
              </a:rPr>
              <a:t>Mô hình có ECM (đã hiệu chuẩn): 720,000 kWh/năm</a:t>
            </a:r>
            <a:endParaRPr sz="2000">
              <a:solidFill>
                <a:schemeClr val="dk1"/>
              </a:solidFill>
              <a:latin typeface="Arial" panose="020B0604020202020204" pitchFamily="34" charset="0"/>
              <a:ea typeface="Cambria"/>
              <a:cs typeface="Arial" panose="020B0604020202020204" pitchFamily="34" charset="0"/>
              <a:sym typeface="Cambria"/>
            </a:endParaRPr>
          </a:p>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Arial" panose="020B0604020202020204" pitchFamily="34" charset="0"/>
                <a:ea typeface="Cambria"/>
                <a:cs typeface="Arial" panose="020B0604020202020204" pitchFamily="34" charset="0"/>
                <a:sym typeface="Cambria"/>
              </a:rPr>
              <a:t>Tiết kiệm = 160,000 kWh/năm</a:t>
            </a:r>
            <a:endParaRPr sz="2000">
              <a:solidFill>
                <a:schemeClr val="dk1"/>
              </a:solidFill>
              <a:latin typeface="Arial" panose="020B0604020202020204" pitchFamily="34" charset="0"/>
              <a:ea typeface="Cambria"/>
              <a:cs typeface="Arial" panose="020B0604020202020204" pitchFamily="34" charset="0"/>
              <a:sym typeface="Cambria"/>
            </a:endParaRPr>
          </a:p>
        </p:txBody>
      </p:sp>
      <p:sp>
        <p:nvSpPr>
          <p:cNvPr id="472" name="Google Shape;472;p34"/>
          <p:cNvSpPr txBox="1"/>
          <p:nvPr/>
        </p:nvSpPr>
        <p:spPr>
          <a:xfrm>
            <a:off x="796711" y="1806162"/>
            <a:ext cx="10783529"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❶ Sử dụng phần mềm mô phỏng năng lượng (EnergyPlus, eQuest, IESVE, DOE-2)</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35"/>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dirty="0">
                <a:solidFill>
                  <a:srgbClr val="000000"/>
                </a:solidFill>
                <a:latin typeface="Arial" panose="020B0604020202020204" pitchFamily="34" charset="0"/>
                <a:ea typeface="Cambria"/>
                <a:cs typeface="Arial" panose="020B0604020202020204" pitchFamily="34" charset="0"/>
                <a:sym typeface="Cambria"/>
              </a:rPr>
              <a:t>VẤN ĐỀ CHUNG THƯỜNG GẶP </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7"/>
                                        </p:tgtEl>
                                        <p:attrNameLst>
                                          <p:attrName>style.visibility</p:attrName>
                                        </p:attrNameLst>
                                      </p:cBhvr>
                                      <p:to>
                                        <p:strVal val="visible"/>
                                      </p:to>
                                    </p:set>
                                    <p:anim calcmode="lin" valueType="num">
                                      <p:cBhvr additive="base">
                                        <p:cTn id="7" dur="500"/>
                                        <p:tgtEl>
                                          <p:spTgt spid="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3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CHUNG (COMMON ISSUES)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483" name="Google Shape;483;p36"/>
          <p:cNvGrpSpPr/>
          <p:nvPr/>
        </p:nvGrpSpPr>
        <p:grpSpPr>
          <a:xfrm>
            <a:off x="734518" y="2163609"/>
            <a:ext cx="10792918" cy="4661661"/>
            <a:chOff x="0" y="0"/>
            <a:chExt cx="10792918" cy="4661661"/>
          </a:xfrm>
        </p:grpSpPr>
        <p:sp>
          <p:nvSpPr>
            <p:cNvPr id="484" name="Google Shape;484;p36"/>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85" name="Google Shape;485;p36"/>
            <p:cNvSpPr txBox="1"/>
            <p:nvPr/>
          </p:nvSpPr>
          <p:spPr>
            <a:xfrm>
              <a:off x="2346927" y="42667"/>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dirty="0" err="1">
                  <a:solidFill>
                    <a:srgbClr val="000000"/>
                  </a:solidFill>
                  <a:latin typeface="Arial" panose="020B0604020202020204" pitchFamily="34" charset="0"/>
                  <a:ea typeface="Cambria"/>
                  <a:cs typeface="Arial" panose="020B0604020202020204" pitchFamily="34" charset="0"/>
                  <a:sym typeface="Cambria"/>
                </a:rPr>
                <a:t>Yếu</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tố</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ảnh</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hưởng</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đến</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hiệu</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quả</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tiết</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kiệm</a:t>
              </a:r>
              <a:endParaRPr dirty="0">
                <a:latin typeface="Arial" panose="020B0604020202020204" pitchFamily="34" charset="0"/>
                <a:cs typeface="Arial" panose="020B0604020202020204" pitchFamily="34" charset="0"/>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Nhiều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yếu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ảnh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hưởng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bị</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Các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yếu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đoán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&amp;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có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thể</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dung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làm</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endParaRPr dirty="0">
                <a:latin typeface="Arial" panose="020B0604020202020204" pitchFamily="34" charset="0"/>
                <a:cs typeface="Arial" panose="020B0604020202020204" pitchFamily="34" charset="0"/>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Yếu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đoán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gây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phải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xử</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lý</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qua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phi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endParaRPr dirty="0">
                <a:latin typeface="Arial" panose="020B0604020202020204" pitchFamily="34" charset="0"/>
                <a:cs typeface="Arial" panose="020B0604020202020204" pitchFamily="34" charset="0"/>
              </a:endParaRPr>
            </a:p>
          </p:txBody>
        </p:sp>
        <p:sp>
          <p:nvSpPr>
            <p:cNvPr id="486" name="Google Shape;486;p36"/>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87" name="Google Shape;487;p36"/>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88" name="Google Shape;488;p36"/>
            <p:cNvSpPr txBox="1"/>
            <p:nvPr/>
          </p:nvSpPr>
          <p:spPr>
            <a:xfrm>
              <a:off x="2346927" y="1645113"/>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Arial" panose="020B0604020202020204" pitchFamily="34" charset="0"/>
                  <a:ea typeface="Cambria"/>
                  <a:cs typeface="Arial" panose="020B0604020202020204" pitchFamily="34" charset="0"/>
                  <a:sym typeface="Cambria"/>
                </a:rPr>
                <a:t>Đánh giá độ không chắc chắn của tiết kiệm</a:t>
              </a:r>
              <a:endParaRPr>
                <a:latin typeface="Arial" panose="020B0604020202020204" pitchFamily="34" charset="0"/>
                <a:cs typeface="Arial" panose="020B0604020202020204" pitchFamily="34" charset="0"/>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Phát sinh từ: lỗi thiết bị đo, lỗi mô hình, lỗi lấy mẫu, giả định quy định</a:t>
              </a:r>
              <a:endParaRPr>
                <a:latin typeface="Arial" panose="020B0604020202020204" pitchFamily="34" charset="0"/>
                <a:cs typeface="Arial" panose="020B0604020202020204" pitchFamily="34" charset="0"/>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Cần định lượng các yếu tố có thể &amp; đánh giá định tính các yếu tố không thể định lượng</a:t>
              </a:r>
              <a:endParaRPr>
                <a:latin typeface="Arial" panose="020B0604020202020204" pitchFamily="34" charset="0"/>
                <a:cs typeface="Arial" panose="020B0604020202020204" pitchFamily="34" charset="0"/>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Có thể giảm độ không chắc chắn: sử dụng dữ liệu đo, tăng cỡ mẫu</a:t>
              </a:r>
              <a:endParaRPr>
                <a:latin typeface="Arial" panose="020B0604020202020204" pitchFamily="34" charset="0"/>
                <a:cs typeface="Arial" panose="020B0604020202020204" pitchFamily="34" charset="0"/>
              </a:endParaRPr>
            </a:p>
          </p:txBody>
        </p:sp>
        <p:sp>
          <p:nvSpPr>
            <p:cNvPr id="489" name="Google Shape;489;p36"/>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90" name="Google Shape;490;p36"/>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91" name="Google Shape;491;p36"/>
            <p:cNvSpPr txBox="1"/>
            <p:nvPr/>
          </p:nvSpPr>
          <p:spPr>
            <a:xfrm>
              <a:off x="2346927" y="3247559"/>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Arial" panose="020B0604020202020204" pitchFamily="34" charset="0"/>
                  <a:ea typeface="Cambria"/>
                  <a:cs typeface="Arial" panose="020B0604020202020204" pitchFamily="34" charset="0"/>
                  <a:sym typeface="Cambria"/>
                </a:rPr>
                <a:t>Tiêu chuẩn hiệu suất năng lượng tối thiểu</a:t>
              </a:r>
              <a:endParaRPr>
                <a:latin typeface="Arial" panose="020B0604020202020204" pitchFamily="34" charset="0"/>
                <a:cs typeface="Arial" panose="020B0604020202020204" pitchFamily="34" charset="0"/>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Nếu có quy định hoặc tiêu chuẩn nội bộ, đường cơ sở có thể được thiết lập bằng mức chuẩn tối thiểu này</a:t>
              </a:r>
              <a:endParaRPr>
                <a:latin typeface="Arial" panose="020B0604020202020204" pitchFamily="34" charset="0"/>
                <a:cs typeface="Arial" panose="020B0604020202020204" pitchFamily="34" charset="0"/>
              </a:endParaRPr>
            </a:p>
          </p:txBody>
        </p:sp>
        <p:sp>
          <p:nvSpPr>
            <p:cNvPr id="492" name="Google Shape;492;p36"/>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3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CHUNG (COMMON ISSUES)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498" name="Google Shape;498;p37"/>
          <p:cNvGrpSpPr/>
          <p:nvPr/>
        </p:nvGrpSpPr>
        <p:grpSpPr>
          <a:xfrm>
            <a:off x="734518" y="2194089"/>
            <a:ext cx="10792918" cy="4661661"/>
            <a:chOff x="0" y="0"/>
            <a:chExt cx="10792918" cy="4661661"/>
          </a:xfrm>
        </p:grpSpPr>
        <p:sp>
          <p:nvSpPr>
            <p:cNvPr id="499" name="Google Shape;499;p37"/>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0" name="Google Shape;500;p37"/>
            <p:cNvSpPr txBox="1"/>
            <p:nvPr/>
          </p:nvSpPr>
          <p:spPr>
            <a:xfrm>
              <a:off x="2346927" y="42667"/>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Arial" panose="020B0604020202020204" pitchFamily="34" charset="0"/>
                  <a:ea typeface="Cambria"/>
                  <a:cs typeface="Arial" panose="020B0604020202020204" pitchFamily="34" charset="0"/>
                  <a:sym typeface="Cambria"/>
                </a:rPr>
                <a:t>Điều kiện vận hành tối thiểu</a:t>
              </a:r>
              <a:endParaRPr>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ECM khoogn được làm suy giảm điều kiện vận hành nếu không có sự đồng thuận của người sử dụng</a:t>
              </a:r>
              <a:endParaRPr>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Các điều kiện vận hành duy trì cần được ghi rõ trong Kế hoạch M&amp;V</a:t>
              </a:r>
              <a:endParaRPr>
                <a:latin typeface="Arial" panose="020B0604020202020204" pitchFamily="34" charset="0"/>
                <a:cs typeface="Arial" panose="020B0604020202020204" pitchFamily="34" charset="0"/>
              </a:endParaRPr>
            </a:p>
          </p:txBody>
        </p:sp>
        <p:sp>
          <p:nvSpPr>
            <p:cNvPr id="501" name="Google Shape;501;p37"/>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2" name="Google Shape;502;p37"/>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3" name="Google Shape;503;p37"/>
            <p:cNvSpPr txBox="1"/>
            <p:nvPr/>
          </p:nvSpPr>
          <p:spPr>
            <a:xfrm>
              <a:off x="2346927" y="1645113"/>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Arial" panose="020B0604020202020204" pitchFamily="34" charset="0"/>
                  <a:ea typeface="Cambria"/>
                  <a:cs typeface="Arial" panose="020B0604020202020204" pitchFamily="34" charset="0"/>
                  <a:sym typeface="Cambria"/>
                </a:rPr>
                <a:t>Giá năng lượng</a:t>
              </a:r>
              <a:endParaRPr>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Giá được áp dụng từ biểu giá năng lượng hoặc mức giá cận biên (marginal price) tính đến mọi yếu tố trên hóa đơn</a:t>
              </a:r>
              <a:endParaRPr>
                <a:latin typeface="Arial" panose="020B0604020202020204" pitchFamily="34" charset="0"/>
                <a:cs typeface="Arial" panose="020B0604020202020204" pitchFamily="34" charset="0"/>
              </a:endParaRPr>
            </a:p>
          </p:txBody>
        </p:sp>
        <p:sp>
          <p:nvSpPr>
            <p:cNvPr id="504" name="Google Shape;504;p37"/>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5" name="Google Shape;505;p37"/>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6" name="Google Shape;506;p37"/>
            <p:cNvSpPr txBox="1"/>
            <p:nvPr/>
          </p:nvSpPr>
          <p:spPr>
            <a:xfrm>
              <a:off x="2346927" y="3247559"/>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Arial" panose="020B0604020202020204" pitchFamily="34" charset="0"/>
                  <a:ea typeface="Cambria"/>
                  <a:cs typeface="Arial" panose="020B0604020202020204" pitchFamily="34" charset="0"/>
                  <a:sym typeface="Cambria"/>
                </a:rPr>
                <a:t>Xác minh bởi bên thứ ba</a:t>
              </a:r>
              <a:endParaRPr>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Bên thứ ba độc lập có thể hỗ trợ chủ đầu tư xác minh kế hoạch M&amp;V &amp; báo cáo tiết kiệm</a:t>
              </a:r>
              <a:endParaRPr>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Có thể giàu kinh nghiệm nhưng chưa có chứng chỉ hành nghề</a:t>
              </a:r>
              <a:endParaRPr>
                <a:latin typeface="Arial" panose="020B0604020202020204" pitchFamily="34" charset="0"/>
                <a:cs typeface="Arial" panose="020B0604020202020204" pitchFamily="34" charset="0"/>
              </a:endParaRPr>
            </a:p>
          </p:txBody>
        </p:sp>
        <p:sp>
          <p:nvSpPr>
            <p:cNvPr id="507" name="Google Shape;507;p37"/>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3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CHUNG (COMMON ISSUES)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513" name="Google Shape;513;p38"/>
          <p:cNvGrpSpPr/>
          <p:nvPr/>
        </p:nvGrpSpPr>
        <p:grpSpPr>
          <a:xfrm>
            <a:off x="734518" y="2178849"/>
            <a:ext cx="10792918" cy="4661661"/>
            <a:chOff x="0" y="0"/>
            <a:chExt cx="10792918" cy="4661661"/>
          </a:xfrm>
        </p:grpSpPr>
        <p:sp>
          <p:nvSpPr>
            <p:cNvPr id="514" name="Google Shape;514;p38"/>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15" name="Google Shape;515;p38"/>
            <p:cNvSpPr txBox="1"/>
            <p:nvPr/>
          </p:nvSpPr>
          <p:spPr>
            <a:xfrm>
              <a:off x="2346927" y="42667"/>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dirty="0" err="1">
                  <a:solidFill>
                    <a:srgbClr val="000000"/>
                  </a:solidFill>
                  <a:latin typeface="Arial" panose="020B0604020202020204" pitchFamily="34" charset="0"/>
                  <a:ea typeface="Cambria"/>
                  <a:cs typeface="Arial" panose="020B0604020202020204" pitchFamily="34" charset="0"/>
                  <a:sym typeface="Cambria"/>
                </a:rPr>
                <a:t>Dữ</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liệu</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cho</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chương</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trình</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giao</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dịch</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phát</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thải</a:t>
              </a:r>
              <a:endParaRPr dirty="0">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trong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chương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trình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dịch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thải</a:t>
              </a:r>
              <a:endParaRPr sz="1600" dirty="0">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Cần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tách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theo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mùa</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giờ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điểm/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thấp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điểm &amp;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loại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nếu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quan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EF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nhau</a:t>
              </a:r>
              <a:endParaRPr sz="1600" dirty="0">
                <a:latin typeface="Arial" panose="020B0604020202020204" pitchFamily="34" charset="0"/>
                <a:cs typeface="Arial" panose="020B0604020202020204" pitchFamily="34" charset="0"/>
              </a:endParaRPr>
            </a:p>
          </p:txBody>
        </p:sp>
        <p:sp>
          <p:nvSpPr>
            <p:cNvPr id="516" name="Google Shape;516;p38"/>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17" name="Google Shape;517;p38"/>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18" name="Google Shape;518;p38"/>
            <p:cNvSpPr txBox="1"/>
            <p:nvPr/>
          </p:nvSpPr>
          <p:spPr>
            <a:xfrm>
              <a:off x="2346927" y="1645113"/>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dirty="0" err="1">
                  <a:solidFill>
                    <a:srgbClr val="000000"/>
                  </a:solidFill>
                  <a:latin typeface="Arial" panose="020B0604020202020204" pitchFamily="34" charset="0"/>
                  <a:ea typeface="Cambria"/>
                  <a:cs typeface="Arial" panose="020B0604020202020204" pitchFamily="34" charset="0"/>
                  <a:sym typeface="Cambria"/>
                </a:rPr>
                <a:t>Điều</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chỉnh</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đường</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cơ</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sở</a:t>
              </a:r>
              <a:r>
                <a:rPr lang="en-US" sz="2300" b="1" dirty="0">
                  <a:solidFill>
                    <a:srgbClr val="000000"/>
                  </a:solidFill>
                  <a:latin typeface="Arial" panose="020B0604020202020204" pitchFamily="34" charset="0"/>
                  <a:ea typeface="Cambria"/>
                  <a:cs typeface="Arial" panose="020B0604020202020204" pitchFamily="34" charset="0"/>
                  <a:sym typeface="Cambria"/>
                </a:rPr>
                <a:t> phi </a:t>
              </a:r>
              <a:r>
                <a:rPr lang="en-US" sz="2300" b="1" dirty="0" err="1">
                  <a:solidFill>
                    <a:srgbClr val="000000"/>
                  </a:solidFill>
                  <a:latin typeface="Arial" panose="020B0604020202020204" pitchFamily="34" charset="0"/>
                  <a:ea typeface="Cambria"/>
                  <a:cs typeface="Arial" panose="020B0604020202020204" pitchFamily="34" charset="0"/>
                  <a:sym typeface="Cambria"/>
                </a:rPr>
                <a:t>thường</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quy</a:t>
              </a:r>
              <a:r>
                <a:rPr lang="en-US" sz="2300" b="1" dirty="0">
                  <a:solidFill>
                    <a:srgbClr val="000000"/>
                  </a:solidFill>
                  <a:latin typeface="Arial" panose="020B0604020202020204" pitchFamily="34" charset="0"/>
                  <a:ea typeface="Cambria"/>
                  <a:cs typeface="Arial" panose="020B0604020202020204" pitchFamily="34" charset="0"/>
                  <a:sym typeface="Cambria"/>
                </a:rPr>
                <a:t> (Non-Routine)</a:t>
              </a:r>
              <a:endParaRPr dirty="0">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khi có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bất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ngờ</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tăng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bị</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mục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tiêu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endParaRPr sz="1600" dirty="0">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Cần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phương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theo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dõi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sz="1600" dirty="0">
                <a:latin typeface="Arial" panose="020B0604020202020204" pitchFamily="34" charset="0"/>
                <a:cs typeface="Arial" panose="020B0604020202020204" pitchFamily="34" charset="0"/>
              </a:endParaRPr>
            </a:p>
          </p:txBody>
        </p:sp>
        <p:sp>
          <p:nvSpPr>
            <p:cNvPr id="519" name="Google Shape;519;p38"/>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20" name="Google Shape;520;p38"/>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21" name="Google Shape;521;p38"/>
            <p:cNvSpPr txBox="1"/>
            <p:nvPr/>
          </p:nvSpPr>
          <p:spPr>
            <a:xfrm>
              <a:off x="2346927" y="3247559"/>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dirty="0" err="1">
                  <a:solidFill>
                    <a:srgbClr val="000000"/>
                  </a:solidFill>
                  <a:latin typeface="Arial" panose="020B0604020202020204" pitchFamily="34" charset="0"/>
                  <a:ea typeface="Cambria"/>
                  <a:cs typeface="Arial" panose="020B0604020202020204" pitchFamily="34" charset="0"/>
                  <a:sym typeface="Cambria"/>
                </a:rPr>
                <a:t>Dữ</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liệu</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thời</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tiết</a:t>
              </a:r>
              <a:r>
                <a:rPr lang="en-US" sz="2300" b="1" dirty="0">
                  <a:solidFill>
                    <a:srgbClr val="000000"/>
                  </a:solidFill>
                  <a:latin typeface="Arial" panose="020B0604020202020204" pitchFamily="34" charset="0"/>
                  <a:ea typeface="Cambria"/>
                  <a:cs typeface="Arial" panose="020B0604020202020204" pitchFamily="34" charset="0"/>
                  <a:sym typeface="Cambria"/>
                </a:rPr>
                <a:t> &amp; chi </a:t>
              </a:r>
              <a:r>
                <a:rPr lang="en-US" sz="2300" b="1" dirty="0" err="1">
                  <a:solidFill>
                    <a:srgbClr val="000000"/>
                  </a:solidFill>
                  <a:latin typeface="Arial" panose="020B0604020202020204" pitchFamily="34" charset="0"/>
                  <a:ea typeface="Cambria"/>
                  <a:cs typeface="Arial" panose="020B0604020202020204" pitchFamily="34" charset="0"/>
                  <a:sym typeface="Cambria"/>
                </a:rPr>
                <a:t>phí</a:t>
              </a:r>
              <a:endParaRPr dirty="0">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Ưu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bố</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phủ</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chỗ</a:t>
              </a:r>
              <a:endParaRPr sz="1600" dirty="0">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Chi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phí</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phụ</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thuộc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vào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phức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ECM, số điểm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lập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thời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endParaRPr sz="1600" dirty="0">
                <a:latin typeface="Arial" panose="020B0604020202020204" pitchFamily="34" charset="0"/>
                <a:cs typeface="Arial" panose="020B0604020202020204" pitchFamily="34" charset="0"/>
              </a:endParaRPr>
            </a:p>
          </p:txBody>
        </p:sp>
        <p:sp>
          <p:nvSpPr>
            <p:cNvPr id="522" name="Google Shape;522;p38"/>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39"/>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Arial" panose="020B0604020202020204" pitchFamily="34" charset="0"/>
                <a:ea typeface="Cambria"/>
                <a:cs typeface="Arial" panose="020B0604020202020204" pitchFamily="34" charset="0"/>
                <a:sym typeface="Cambria"/>
              </a:rPr>
              <a:t>VẤN ĐỀ VỀ ĐO LƯỜNG</a:t>
            </a:r>
            <a:endParaRPr sz="2500" b="1"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7"/>
                                        </p:tgtEl>
                                        <p:attrNameLst>
                                          <p:attrName>style.visibility</p:attrName>
                                        </p:attrNameLst>
                                      </p:cBhvr>
                                      <p:to>
                                        <p:strVal val="visible"/>
                                      </p:to>
                                    </p:set>
                                    <p:anim calcmode="lin" valueType="num">
                                      <p:cBhvr additive="base">
                                        <p:cTn id="7" dur="500"/>
                                        <p:tgtEl>
                                          <p:spTgt spid="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40"/>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VỀ ĐO LƯỜNG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533" name="Google Shape;533;p40"/>
          <p:cNvGrpSpPr/>
          <p:nvPr/>
        </p:nvGrpSpPr>
        <p:grpSpPr>
          <a:xfrm>
            <a:off x="545325" y="2000786"/>
            <a:ext cx="11285949" cy="4842052"/>
            <a:chOff x="5688" y="179731"/>
            <a:chExt cx="11285949" cy="4842052"/>
          </a:xfrm>
        </p:grpSpPr>
        <p:sp>
          <p:nvSpPr>
            <p:cNvPr id="534" name="Google Shape;534;p40"/>
            <p:cNvSpPr/>
            <p:nvPr/>
          </p:nvSpPr>
          <p:spPr>
            <a:xfrm>
              <a:off x="132390"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35" name="Google Shape;535;p40"/>
            <p:cNvSpPr txBox="1"/>
            <p:nvPr/>
          </p:nvSpPr>
          <p:spPr>
            <a:xfrm>
              <a:off x="132390"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1. Sử dụng đồng hồ đo của NCC điện</a:t>
              </a:r>
              <a:endParaRPr sz="20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Có thể dung đồng hồ Thương mại của công ty điện lực nếu:</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 Có tín hiệu đầu ra phục vụ dữ liệu cho M&amp;V</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 Hằng số xung thiết bị phải được hiệu chuẩn</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536" name="Google Shape;536;p40"/>
            <p:cNvSpPr/>
            <p:nvPr/>
          </p:nvSpPr>
          <p:spPr>
            <a:xfrm>
              <a:off x="3924827"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37" name="Google Shape;537;p40"/>
            <p:cNvSpPr txBox="1"/>
            <p:nvPr/>
          </p:nvSpPr>
          <p:spPr>
            <a:xfrm>
              <a:off x="3924827"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2. Đo nhu cầu điện (Electric Deman)</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Phải đo nhu cầu đúng cách công ty điện lực tính toán hóa đơn (cửa sổ cố định/ cửa sổ trượt)</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Lưu ý nếu cơ sở có thiết bị tạo đỉnh tải ngắn hạn</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538" name="Google Shape;538;p40"/>
            <p:cNvSpPr/>
            <p:nvPr/>
          </p:nvSpPr>
          <p:spPr>
            <a:xfrm>
              <a:off x="7717265"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39" name="Google Shape;539;p40"/>
            <p:cNvSpPr txBox="1"/>
            <p:nvPr/>
          </p:nvSpPr>
          <p:spPr>
            <a:xfrm>
              <a:off x="7717265"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3. Thiết bị đo lường &amp; kỹ thuật đo</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Có thể cần đo các đại lượng vật lý không có sẵn từ đồng hồ NCC: nhiệt độ, độ ẩm, lưu lượng, áp suất</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Tuân thủ thực hành đo lường tốt</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540" name="Google Shape;540;p40"/>
            <p:cNvSpPr/>
            <p:nvPr/>
          </p:nvSpPr>
          <p:spPr>
            <a:xfrm>
              <a:off x="5688" y="2773141"/>
              <a:ext cx="3370718"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41" name="Google Shape;541;p40"/>
            <p:cNvSpPr txBox="1"/>
            <p:nvPr/>
          </p:nvSpPr>
          <p:spPr>
            <a:xfrm>
              <a:off x="5688" y="2773141"/>
              <a:ext cx="3370718"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4. hiệu chuẩn thiết bị đo</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Thiết bị đo phải được hiệu chuẩn theo Tiêu chuẩn</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Thiết bị &amp; cảm biến cần được chọn kỹ để giữ hiệu chuẩn lâu, dễ kiểm định</a:t>
              </a:r>
              <a:endParaRPr>
                <a:latin typeface="Arial" panose="020B0604020202020204" pitchFamily="34" charset="0"/>
                <a:cs typeface="Arial" panose="020B0604020202020204" pitchFamily="34" charset="0"/>
              </a:endParaRPr>
            </a:p>
          </p:txBody>
        </p:sp>
        <p:sp>
          <p:nvSpPr>
            <p:cNvPr id="542" name="Google Shape;542;p40"/>
            <p:cNvSpPr/>
            <p:nvPr/>
          </p:nvSpPr>
          <p:spPr>
            <a:xfrm>
              <a:off x="3721173" y="2621874"/>
              <a:ext cx="3778026" cy="2371135"/>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43" name="Google Shape;543;p40"/>
            <p:cNvSpPr txBox="1"/>
            <p:nvPr/>
          </p:nvSpPr>
          <p:spPr>
            <a:xfrm>
              <a:off x="3721173" y="2621874"/>
              <a:ext cx="3778026" cy="2371135"/>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Arial" panose="020B0604020202020204" pitchFamily="34" charset="0"/>
                  <a:ea typeface="Cambria"/>
                  <a:cs typeface="Arial" panose="020B0604020202020204" pitchFamily="34" charset="0"/>
                  <a:sym typeface="Cambria"/>
                </a:rPr>
                <a:t>5. Lỗi thu thập dữ liệu &amp; dữ liệu bị mất</a:t>
              </a:r>
              <a:endParaRPr>
                <a:latin typeface="Arial" panose="020B0604020202020204" pitchFamily="34" charset="0"/>
                <a:cs typeface="Arial" panose="020B0604020202020204" pitchFamily="34" charset="0"/>
              </a:endParaRPr>
            </a:p>
            <a:p>
              <a:pPr marL="0" marR="0" lvl="0" indent="0" algn="l" rtl="0">
                <a:lnSpc>
                  <a:spcPct val="90000"/>
                </a:lnSpc>
                <a:spcBef>
                  <a:spcPts val="63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Không có hệ thống nào thu thập dữ liệu hoàn toàn không sai sót</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Kế hoạch M&amp;V phải:</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 Đặt ngưỡng mất dữ liệu tối đa có thể chấp nhận</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 Đưa ra cách xử lý nếu thiếu hoặc sai lệch</a:t>
              </a:r>
              <a:endParaRPr>
                <a:latin typeface="Arial" panose="020B0604020202020204" pitchFamily="34" charset="0"/>
                <a:cs typeface="Arial" panose="020B0604020202020204" pitchFamily="34" charset="0"/>
              </a:endParaRPr>
            </a:p>
            <a:p>
              <a:pPr marL="0" marR="0" lvl="0" indent="0" algn="ctr" rtl="0">
                <a:lnSpc>
                  <a:spcPct val="90000"/>
                </a:lnSpc>
                <a:spcBef>
                  <a:spcPts val="525"/>
                </a:spcBef>
                <a:spcAft>
                  <a:spcPts val="0"/>
                </a:spcAft>
                <a:buClr>
                  <a:schemeClr val="dk1"/>
                </a:buClr>
                <a:buSzPts val="1800"/>
                <a:buFont typeface="Calibri"/>
                <a:buNone/>
              </a:pPr>
              <a:endParaRPr sz="1800" b="0">
                <a:solidFill>
                  <a:srgbClr val="000000"/>
                </a:solidFill>
                <a:latin typeface="Arial" panose="020B0604020202020204" pitchFamily="34" charset="0"/>
                <a:ea typeface="Cambria"/>
                <a:cs typeface="Arial" panose="020B0604020202020204" pitchFamily="34" charset="0"/>
                <a:sym typeface="Cambria"/>
              </a:endParaRPr>
            </a:p>
          </p:txBody>
        </p:sp>
        <p:sp>
          <p:nvSpPr>
            <p:cNvPr id="544" name="Google Shape;544;p40"/>
            <p:cNvSpPr/>
            <p:nvPr/>
          </p:nvSpPr>
          <p:spPr>
            <a:xfrm>
              <a:off x="7843967" y="2593100"/>
              <a:ext cx="3447670" cy="2428683"/>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45" name="Google Shape;545;p40"/>
            <p:cNvSpPr txBox="1"/>
            <p:nvPr/>
          </p:nvSpPr>
          <p:spPr>
            <a:xfrm>
              <a:off x="7843967" y="2593100"/>
              <a:ext cx="3447670" cy="2428683"/>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Arial" panose="020B0604020202020204" pitchFamily="34" charset="0"/>
                  <a:ea typeface="Cambria"/>
                  <a:cs typeface="Arial" panose="020B0604020202020204" pitchFamily="34" charset="0"/>
                  <a:sym typeface="Cambria"/>
                </a:rPr>
                <a:t>6. Sử dụng hệ thống quản lý năng lượng (EMS)</a:t>
              </a:r>
              <a:endParaRPr>
                <a:latin typeface="Arial" panose="020B0604020202020204" pitchFamily="34" charset="0"/>
                <a:cs typeface="Arial" panose="020B0604020202020204" pitchFamily="34" charset="0"/>
              </a:endParaRPr>
            </a:p>
            <a:p>
              <a:pPr marL="0" marR="0" lvl="0" indent="0" algn="l" rtl="0">
                <a:lnSpc>
                  <a:spcPct val="90000"/>
                </a:lnSpc>
                <a:spcBef>
                  <a:spcPts val="63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Phần mềm phải cho phép ghi dữ liệu phục vụ phân tích</a:t>
              </a:r>
              <a:endParaRPr>
                <a:latin typeface="Arial" panose="020B0604020202020204" pitchFamily="34" charset="0"/>
                <a:cs typeface="Arial" panose="020B0604020202020204" pitchFamily="34" charset="0"/>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Thêm các điểm đo chuyên biệt: công suất điện chi tiết, mức tiêu thụ theo khu vực</a:t>
              </a:r>
              <a:endParaRPr>
                <a:latin typeface="Arial" panose="020B0604020202020204" pitchFamily="34" charset="0"/>
                <a:cs typeface="Arial" panose="020B0604020202020204" pitchFamily="34" charset="0"/>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Bảo mật EMS </a:t>
              </a:r>
              <a:endParaRPr>
                <a:latin typeface="Arial" panose="020B0604020202020204" pitchFamily="34" charset="0"/>
                <a:cs typeface="Arial" panose="020B0604020202020204" pitchFamily="34" charset="0"/>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Khả năng lưu trữ, xử lý dữ liệu &amp; ghi nhật ký</a:t>
              </a:r>
              <a:endParaRPr>
                <a:latin typeface="Arial" panose="020B0604020202020204" pitchFamily="34" charset="0"/>
                <a:cs typeface="Arial" panose="020B0604020202020204" pitchFamily="34" charset="0"/>
              </a:endParaRPr>
            </a:p>
            <a:p>
              <a:pPr marL="0" marR="0" lvl="0" indent="0" algn="ctr" rtl="0">
                <a:lnSpc>
                  <a:spcPct val="90000"/>
                </a:lnSpc>
                <a:spcBef>
                  <a:spcPts val="490"/>
                </a:spcBef>
                <a:spcAft>
                  <a:spcPts val="0"/>
                </a:spcAft>
                <a:buClr>
                  <a:schemeClr val="dk1"/>
                </a:buClr>
                <a:buSzPts val="1400"/>
                <a:buFont typeface="Calibri"/>
                <a:buNone/>
              </a:pPr>
              <a:endParaRPr sz="1400" b="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TẠI SAO CẦN M&amp;V</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18" name="Google Shape;118;p7"/>
          <p:cNvGrpSpPr/>
          <p:nvPr/>
        </p:nvGrpSpPr>
        <p:grpSpPr>
          <a:xfrm>
            <a:off x="451362" y="2310815"/>
            <a:ext cx="11289274" cy="4496313"/>
            <a:chOff x="4025" y="352600"/>
            <a:chExt cx="11289274" cy="4496313"/>
          </a:xfrm>
        </p:grpSpPr>
        <p:sp>
          <p:nvSpPr>
            <p:cNvPr id="119" name="Google Shape;119;p7"/>
            <p:cNvSpPr/>
            <p:nvPr/>
          </p:nvSpPr>
          <p:spPr>
            <a:xfrm>
              <a:off x="114738"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 name="Google Shape;120;p7"/>
            <p:cNvSpPr txBox="1"/>
            <p:nvPr/>
          </p:nvSpPr>
          <p:spPr>
            <a:xfrm>
              <a:off x="114738"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1. Tăng hiệu quả tiết kiệm năng lương</a:t>
              </a:r>
              <a:endParaRPr sz="20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Hiểu rõ thực tế tiết kiệm, điều chỉnh vận hành phù hợp</a:t>
              </a:r>
              <a:endParaRPr sz="1500">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Duy trì &amp; nâng cao tiết kiệm lâu dài</a:t>
              </a:r>
              <a:endParaRPr sz="1500" b="0">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Các chương trình M&amp;V tốt =&gt; tiết kiệm cao hơn, bền vững hơn</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121" name="Google Shape;121;p7"/>
            <p:cNvSpPr/>
            <p:nvPr/>
          </p:nvSpPr>
          <p:spPr>
            <a:xfrm>
              <a:off x="3919311"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 name="Google Shape;122;p7"/>
            <p:cNvSpPr txBox="1"/>
            <p:nvPr/>
          </p:nvSpPr>
          <p:spPr>
            <a:xfrm>
              <a:off x="3919311"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2. Hỗ trợ tài chính &amp; giảm rủi ro đầu tư</a:t>
              </a:r>
              <a:endParaRPr sz="20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M&amp;V tạo niềm tin cho ngân hàng, quỹ đầu tư &amp; các bên tài trợ</a:t>
              </a:r>
              <a:endParaRPr sz="1500">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Cho phép phát triển các mô hình tài chính ngoài bảng cân đối (off-balance-sheet) </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Cơ sở bảo lãnh cho dòng tiền trả nợ</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123" name="Google Shape;123;p7"/>
            <p:cNvSpPr/>
            <p:nvPr/>
          </p:nvSpPr>
          <p:spPr>
            <a:xfrm>
              <a:off x="7723884"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 name="Google Shape;124;p7"/>
            <p:cNvSpPr txBox="1"/>
            <p:nvPr/>
          </p:nvSpPr>
          <p:spPr>
            <a:xfrm>
              <a:off x="7723884"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3. Thúc đẩy kỹ thuật thiết kế tốt hơn</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Thiết kế M&amp;V yêu cầu hiểu rõ hệ thống =&gt; góp phần nâng cao chất lượng thiết kế</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Gắn kết giữa hiệu quả kỹ thuật &amp; vận hành thực tế</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125" name="Google Shape;125;p7"/>
            <p:cNvSpPr/>
            <p:nvPr/>
          </p:nvSpPr>
          <p:spPr>
            <a:xfrm>
              <a:off x="4025" y="2773692"/>
              <a:ext cx="3680128"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 name="Google Shape;126;p7"/>
            <p:cNvSpPr txBox="1"/>
            <p:nvPr/>
          </p:nvSpPr>
          <p:spPr>
            <a:xfrm>
              <a:off x="4025" y="2773692"/>
              <a:ext cx="3680128"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4. Chứng minh và bán tín chỉ carbon (emission reduction)</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M&amp;V giúp chứng minh lượng CO2 giảm</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Là cơ sở để được cấp tín chỉ carbon (CDM, VCS, ETS, Cơ chế 6.2 – 6.4</a:t>
              </a:r>
              <a:endParaRPr>
                <a:latin typeface="Arial" panose="020B0604020202020204" pitchFamily="34" charset="0"/>
                <a:cs typeface="Arial" panose="020B0604020202020204" pitchFamily="34" charset="0"/>
              </a:endParaRPr>
            </a:p>
          </p:txBody>
        </p:sp>
        <p:sp>
          <p:nvSpPr>
            <p:cNvPr id="127" name="Google Shape;127;p7"/>
            <p:cNvSpPr/>
            <p:nvPr/>
          </p:nvSpPr>
          <p:spPr>
            <a:xfrm>
              <a:off x="4030024" y="2773692"/>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 name="Google Shape;128;p7"/>
            <p:cNvSpPr txBox="1"/>
            <p:nvPr/>
          </p:nvSpPr>
          <p:spPr>
            <a:xfrm>
              <a:off x="4030024" y="2773692"/>
              <a:ext cx="3458702" cy="2075221"/>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Arial" panose="020B0604020202020204" pitchFamily="34" charset="0"/>
                  <a:ea typeface="Cambria"/>
                  <a:cs typeface="Arial" panose="020B0604020202020204" pitchFamily="34" charset="0"/>
                  <a:sym typeface="Cambria"/>
                </a:rPr>
                <a:t>5. Tăng tính minh bạch &amp; công khai</a:t>
              </a:r>
              <a:endParaRPr>
                <a:latin typeface="Arial" panose="020B0604020202020204" pitchFamily="34" charset="0"/>
                <a:cs typeface="Arial" panose="020B0604020202020204" pitchFamily="34" charset="0"/>
              </a:endParaRPr>
            </a:p>
            <a:p>
              <a:pPr marL="0" marR="0" lvl="0" indent="0" algn="l" rtl="0">
                <a:lnSpc>
                  <a:spcPct val="90000"/>
                </a:lnSpc>
                <a:spcBef>
                  <a:spcPts val="63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Tăng uy tín &amp; sự ủng hộ của công chúng với dự án</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Hữu ích cho báo cáo PTBV, đạt Tiêu chuẩn Môi trường: LEED, GRI, ISO 50001</a:t>
              </a:r>
              <a:endParaRPr>
                <a:latin typeface="Arial" panose="020B0604020202020204" pitchFamily="34" charset="0"/>
                <a:cs typeface="Arial" panose="020B0604020202020204" pitchFamily="34" charset="0"/>
              </a:endParaRPr>
            </a:p>
            <a:p>
              <a:pPr marL="0" marR="0" lvl="0" indent="0" algn="ctr" rtl="0">
                <a:lnSpc>
                  <a:spcPct val="90000"/>
                </a:lnSpc>
                <a:spcBef>
                  <a:spcPts val="525"/>
                </a:spcBef>
                <a:spcAft>
                  <a:spcPts val="0"/>
                </a:spcAft>
                <a:buClr>
                  <a:schemeClr val="dk1"/>
                </a:buClr>
                <a:buSzPts val="1800"/>
                <a:buFont typeface="Calibri"/>
                <a:buNone/>
              </a:pPr>
              <a:endParaRPr sz="1800" b="0">
                <a:solidFill>
                  <a:srgbClr val="000000"/>
                </a:solidFill>
                <a:latin typeface="Arial" panose="020B0604020202020204" pitchFamily="34" charset="0"/>
                <a:ea typeface="Cambria"/>
                <a:cs typeface="Arial" panose="020B0604020202020204" pitchFamily="34" charset="0"/>
                <a:sym typeface="Cambria"/>
              </a:endParaRPr>
            </a:p>
          </p:txBody>
        </p:sp>
        <p:sp>
          <p:nvSpPr>
            <p:cNvPr id="129" name="Google Shape;129;p7"/>
            <p:cNvSpPr/>
            <p:nvPr/>
          </p:nvSpPr>
          <p:spPr>
            <a:xfrm>
              <a:off x="7834597" y="2773692"/>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 name="Google Shape;130;p7"/>
            <p:cNvSpPr txBox="1"/>
            <p:nvPr/>
          </p:nvSpPr>
          <p:spPr>
            <a:xfrm>
              <a:off x="7834597" y="2773692"/>
              <a:ext cx="3458702" cy="2075221"/>
            </a:xfrm>
            <a:prstGeom prst="rect">
              <a:avLst/>
            </a:prstGeom>
            <a:noFill/>
            <a:ln>
              <a:noFill/>
            </a:ln>
          </p:spPr>
          <p:txBody>
            <a:bodyPr spcFirstLastPara="1" wrap="square" lIns="60950" tIns="60950" rIns="60950" bIns="60950" anchor="t" anchorCtr="0">
              <a:noAutofit/>
            </a:bodyPr>
            <a:lstStyle/>
            <a:p>
              <a:pPr marL="0" marR="0" lvl="0" indent="0" algn="ctr" rtl="0">
                <a:lnSpc>
                  <a:spcPct val="90000"/>
                </a:lnSpc>
                <a:spcBef>
                  <a:spcPts val="0"/>
                </a:spcBef>
                <a:spcAft>
                  <a:spcPts val="0"/>
                </a:spcAft>
                <a:buClr>
                  <a:srgbClr val="000000"/>
                </a:buClr>
                <a:buSzPts val="1600"/>
                <a:buFont typeface="Cambria"/>
                <a:buNone/>
              </a:pPr>
              <a:r>
                <a:rPr lang="en-US" sz="1600" b="1">
                  <a:solidFill>
                    <a:srgbClr val="000000"/>
                  </a:solidFill>
                  <a:latin typeface="Arial" panose="020B0604020202020204" pitchFamily="34" charset="0"/>
                  <a:ea typeface="Cambria"/>
                  <a:cs typeface="Arial" panose="020B0604020202020204" pitchFamily="34" charset="0"/>
                  <a:sym typeface="Cambria"/>
                </a:rPr>
                <a:t>6. Hỗ trợ chiến lược quốc gia &amp; chính sách</a:t>
              </a:r>
              <a:endParaRPr sz="16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60"/>
                </a:spcBef>
                <a:spcAft>
                  <a:spcPts val="0"/>
                </a:spcAft>
                <a:buClr>
                  <a:srgbClr val="000000"/>
                </a:buClr>
                <a:buSzPts val="1600"/>
                <a:buFont typeface="Cambria"/>
                <a:buNone/>
              </a:pPr>
              <a:r>
                <a:rPr lang="en-US" sz="1600">
                  <a:solidFill>
                    <a:srgbClr val="000000"/>
                  </a:solidFill>
                  <a:latin typeface="Arial" panose="020B0604020202020204" pitchFamily="34" charset="0"/>
                  <a:ea typeface="Cambria"/>
                  <a:cs typeface="Arial" panose="020B0604020202020204" pitchFamily="34" charset="0"/>
                  <a:sym typeface="Cambria"/>
                </a:rPr>
                <a:t>Công cụ thực hiện cam kết quốc tế về BĐKH</a:t>
              </a:r>
              <a:endParaRPr>
                <a:latin typeface="Arial" panose="020B0604020202020204" pitchFamily="34" charset="0"/>
                <a:cs typeface="Arial" panose="020B0604020202020204" pitchFamily="34" charset="0"/>
              </a:endParaRPr>
            </a:p>
            <a:p>
              <a:pPr marL="0" marR="0" lvl="0" indent="0" algn="l" rtl="0">
                <a:lnSpc>
                  <a:spcPct val="90000"/>
                </a:lnSpc>
                <a:spcBef>
                  <a:spcPts val="560"/>
                </a:spcBef>
                <a:spcAft>
                  <a:spcPts val="0"/>
                </a:spcAft>
                <a:buClr>
                  <a:srgbClr val="000000"/>
                </a:buClr>
                <a:buSzPts val="1600"/>
                <a:buFont typeface="Cambria"/>
                <a:buNone/>
              </a:pPr>
              <a:r>
                <a:rPr lang="en-US" sz="1600">
                  <a:solidFill>
                    <a:srgbClr val="000000"/>
                  </a:solidFill>
                  <a:latin typeface="Arial" panose="020B0604020202020204" pitchFamily="34" charset="0"/>
                  <a:ea typeface="Cambria"/>
                  <a:cs typeface="Arial" panose="020B0604020202020204" pitchFamily="34" charset="0"/>
                  <a:sym typeface="Cambria"/>
                </a:rPr>
                <a:t>Được nhiều quốc gia áp dụng để quản lý hiệu quả sử dụng NL trong các dự án</a:t>
              </a:r>
              <a:endParaRPr sz="1600">
                <a:solidFill>
                  <a:srgbClr val="000000"/>
                </a:solidFill>
                <a:latin typeface="Arial" panose="020B0604020202020204" pitchFamily="34" charset="0"/>
                <a:ea typeface="Cambria"/>
                <a:cs typeface="Arial" panose="020B0604020202020204" pitchFamily="34" charset="0"/>
                <a:sym typeface="Cambria"/>
              </a:endParaRPr>
            </a:p>
            <a:p>
              <a:pPr marL="0" marR="0" lvl="0" indent="0" algn="ctr" rtl="0">
                <a:lnSpc>
                  <a:spcPct val="90000"/>
                </a:lnSpc>
                <a:spcBef>
                  <a:spcPts val="560"/>
                </a:spcBef>
                <a:spcAft>
                  <a:spcPts val="0"/>
                </a:spcAft>
                <a:buClr>
                  <a:schemeClr val="dk1"/>
                </a:buClr>
                <a:buSzPts val="1600"/>
                <a:buFont typeface="Calibri"/>
                <a:buNone/>
              </a:pPr>
              <a:endParaRPr sz="1600" b="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M&amp;V VỚI CÁC BÊN LIÊN QUAN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36" name="Google Shape;136;p8"/>
          <p:cNvGrpSpPr/>
          <p:nvPr/>
        </p:nvGrpSpPr>
        <p:grpSpPr>
          <a:xfrm>
            <a:off x="660075" y="2431110"/>
            <a:ext cx="10775712" cy="3678736"/>
            <a:chOff x="562018" y="1888482"/>
            <a:chExt cx="10938320" cy="4283110"/>
          </a:xfrm>
          <a:solidFill>
            <a:schemeClr val="bg1"/>
          </a:solidFill>
        </p:grpSpPr>
        <p:grpSp>
          <p:nvGrpSpPr>
            <p:cNvPr id="137" name="Google Shape;137;p8"/>
            <p:cNvGrpSpPr/>
            <p:nvPr/>
          </p:nvGrpSpPr>
          <p:grpSpPr>
            <a:xfrm>
              <a:off x="562018" y="1888482"/>
              <a:ext cx="10771042" cy="1836653"/>
              <a:chOff x="4600" y="0"/>
              <a:chExt cx="10771042" cy="1836653"/>
            </a:xfrm>
            <a:grpFill/>
          </p:grpSpPr>
          <p:sp>
            <p:nvSpPr>
              <p:cNvPr id="138" name="Google Shape;138;p8"/>
              <p:cNvSpPr/>
              <p:nvPr/>
            </p:nvSpPr>
            <p:spPr>
              <a:xfrm>
                <a:off x="4600" y="0"/>
                <a:ext cx="4780048" cy="1469323"/>
              </a:xfrm>
              <a:prstGeom prst="chevron">
                <a:avLst>
                  <a:gd name="adj" fmla="val 40000"/>
                </a:avLst>
              </a:prstGeom>
              <a:grp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 name="Google Shape;139;p8"/>
              <p:cNvSpPr/>
              <p:nvPr/>
            </p:nvSpPr>
            <p:spPr>
              <a:xfrm>
                <a:off x="1279280" y="367330"/>
                <a:ext cx="4036485" cy="1469323"/>
              </a:xfrm>
              <a:prstGeom prst="roundRect">
                <a:avLst>
                  <a:gd name="adj" fmla="val 1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 name="Google Shape;140;p8"/>
              <p:cNvSpPr txBox="1"/>
              <p:nvPr/>
            </p:nvSpPr>
            <p:spPr>
              <a:xfrm>
                <a:off x="1322315" y="410365"/>
                <a:ext cx="3950415" cy="1383253"/>
              </a:xfrm>
              <a:prstGeom prst="rect">
                <a:avLst/>
              </a:prstGeom>
              <a:solidFill>
                <a:srgbClr val="D5E1FF"/>
              </a:solid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a:solidFill>
                      <a:srgbClr val="17406D"/>
                    </a:solidFill>
                    <a:latin typeface="Arial" panose="020B0604020202020204" pitchFamily="34" charset="0"/>
                    <a:ea typeface="Cambria"/>
                    <a:cs typeface="Arial" panose="020B0604020202020204" pitchFamily="34" charset="0"/>
                    <a:sym typeface="Cambria"/>
                  </a:rPr>
                  <a:t>1. CĐT/Chủ công trình</a:t>
                </a:r>
                <a:endParaRPr sz="2200" b="1">
                  <a:solidFill>
                    <a:srgbClr val="17406D"/>
                  </a:solidFill>
                  <a:latin typeface="Arial" panose="020B0604020202020204" pitchFamily="34" charset="0"/>
                  <a:ea typeface="Cambria"/>
                  <a:cs typeface="Arial" panose="020B0604020202020204" pitchFamily="34" charset="0"/>
                  <a:sym typeface="Cambria"/>
                </a:endParaRPr>
              </a:p>
            </p:txBody>
          </p:sp>
          <p:sp>
            <p:nvSpPr>
              <p:cNvPr id="141" name="Google Shape;141;p8"/>
              <p:cNvSpPr/>
              <p:nvPr/>
            </p:nvSpPr>
            <p:spPr>
              <a:xfrm>
                <a:off x="5464478" y="0"/>
                <a:ext cx="4780048" cy="1469323"/>
              </a:xfrm>
              <a:prstGeom prst="chevron">
                <a:avLst>
                  <a:gd name="adj" fmla="val 40000"/>
                </a:avLst>
              </a:prstGeom>
              <a:grp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2" name="Google Shape;142;p8"/>
              <p:cNvSpPr/>
              <p:nvPr/>
            </p:nvSpPr>
            <p:spPr>
              <a:xfrm>
                <a:off x="6739157" y="367330"/>
                <a:ext cx="4036485" cy="1469323"/>
              </a:xfrm>
              <a:prstGeom prst="roundRect">
                <a:avLst>
                  <a:gd name="adj" fmla="val 1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3" name="Google Shape;143;p8"/>
              <p:cNvSpPr txBox="1"/>
              <p:nvPr/>
            </p:nvSpPr>
            <p:spPr>
              <a:xfrm>
                <a:off x="6782192" y="410365"/>
                <a:ext cx="3950415" cy="1383253"/>
              </a:xfrm>
              <a:prstGeom prst="rect">
                <a:avLst/>
              </a:prstGeom>
              <a:solidFill>
                <a:srgbClr val="D5E1FF"/>
              </a:solid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dirty="0">
                    <a:solidFill>
                      <a:srgbClr val="17406D"/>
                    </a:solidFill>
                    <a:latin typeface="Arial" panose="020B0604020202020204" pitchFamily="34" charset="0"/>
                    <a:ea typeface="Cambria"/>
                    <a:cs typeface="Arial" panose="020B0604020202020204" pitchFamily="34" charset="0"/>
                    <a:sym typeface="Cambria"/>
                  </a:rPr>
                  <a:t>2. Doanh </a:t>
                </a:r>
                <a:r>
                  <a:rPr lang="en-US" sz="2200" b="1" i="0" dirty="0" err="1">
                    <a:solidFill>
                      <a:srgbClr val="17406D"/>
                    </a:solidFill>
                    <a:latin typeface="Arial" panose="020B0604020202020204" pitchFamily="34" charset="0"/>
                    <a:ea typeface="Cambria"/>
                    <a:cs typeface="Arial" panose="020B0604020202020204" pitchFamily="34" charset="0"/>
                    <a:sym typeface="Cambria"/>
                  </a:rPr>
                  <a:t>nghiệp</a:t>
                </a:r>
                <a:r>
                  <a:rPr lang="en-US" sz="2200" b="1" i="0" dirty="0">
                    <a:solidFill>
                      <a:srgbClr val="17406D"/>
                    </a:solidFill>
                    <a:latin typeface="Arial" panose="020B0604020202020204" pitchFamily="34" charset="0"/>
                    <a:ea typeface="Cambria"/>
                    <a:cs typeface="Arial" panose="020B0604020202020204" pitchFamily="34" charset="0"/>
                    <a:sym typeface="Cambria"/>
                  </a:rPr>
                  <a:t> ESCO/ NCC </a:t>
                </a:r>
                <a:r>
                  <a:rPr lang="en-US" sz="2200" b="1" i="0" dirty="0" err="1">
                    <a:solidFill>
                      <a:srgbClr val="17406D"/>
                    </a:solidFill>
                    <a:latin typeface="Arial" panose="020B0604020202020204" pitchFamily="34" charset="0"/>
                    <a:ea typeface="Cambria"/>
                    <a:cs typeface="Arial" panose="020B0604020202020204" pitchFamily="34" charset="0"/>
                    <a:sym typeface="Cambria"/>
                  </a:rPr>
                  <a:t>dịch</a:t>
                </a:r>
                <a:r>
                  <a:rPr lang="en-US" sz="2200" b="1" i="0" dirty="0">
                    <a:solidFill>
                      <a:srgbClr val="17406D"/>
                    </a:solidFill>
                    <a:latin typeface="Arial" panose="020B0604020202020204" pitchFamily="34" charset="0"/>
                    <a:ea typeface="Cambria"/>
                    <a:cs typeface="Arial" panose="020B0604020202020204" pitchFamily="34" charset="0"/>
                    <a:sym typeface="Cambria"/>
                  </a:rPr>
                  <a:t> </a:t>
                </a:r>
                <a:r>
                  <a:rPr lang="en-US" sz="2200" b="1" i="0" dirty="0" err="1">
                    <a:solidFill>
                      <a:srgbClr val="17406D"/>
                    </a:solidFill>
                    <a:latin typeface="Arial" panose="020B0604020202020204" pitchFamily="34" charset="0"/>
                    <a:ea typeface="Cambria"/>
                    <a:cs typeface="Arial" panose="020B0604020202020204" pitchFamily="34" charset="0"/>
                    <a:sym typeface="Cambria"/>
                  </a:rPr>
                  <a:t>vụ</a:t>
                </a:r>
                <a:endParaRPr sz="2200" b="1" dirty="0">
                  <a:solidFill>
                    <a:srgbClr val="17406D"/>
                  </a:solidFill>
                  <a:latin typeface="Arial" panose="020B0604020202020204" pitchFamily="34" charset="0"/>
                  <a:ea typeface="Cambria"/>
                  <a:cs typeface="Arial" panose="020B0604020202020204" pitchFamily="34" charset="0"/>
                  <a:sym typeface="Cambria"/>
                </a:endParaRPr>
              </a:p>
            </p:txBody>
          </p:sp>
        </p:grpSp>
        <p:sp>
          <p:nvSpPr>
            <p:cNvPr id="144" name="Google Shape;144;p8"/>
            <p:cNvSpPr txBox="1"/>
            <p:nvPr/>
          </p:nvSpPr>
          <p:spPr>
            <a:xfrm>
              <a:off x="1862984" y="4290350"/>
              <a:ext cx="4257936" cy="1881242"/>
            </a:xfrm>
            <a:prstGeom prst="rect">
              <a:avLst/>
            </a:prstGeom>
            <a:grp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Xác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án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thật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hay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dựa</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trên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quyết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toán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nhà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thầu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EPC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hoặc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ESCO</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ưu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bảo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trì</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Quản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trị</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rủi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145" name="Google Shape;145;p8"/>
            <p:cNvSpPr txBox="1"/>
            <p:nvPr/>
          </p:nvSpPr>
          <p:spPr>
            <a:xfrm>
              <a:off x="7242402" y="4290350"/>
              <a:ext cx="4257936" cy="1791656"/>
            </a:xfrm>
            <a:prstGeom prst="rect">
              <a:avLst/>
            </a:prstGeom>
            <a:grp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Chứng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kỹ</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thuật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của</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(ECM)</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Căn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cứ</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doanh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theo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hợp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đồng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Nâng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uy</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sự</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bạch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khách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và</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nhà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đầu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tư</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M&amp;V VỚI CÁC BÊN LIÊN QUAN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51" name="Google Shape;151;p9"/>
          <p:cNvGrpSpPr/>
          <p:nvPr/>
        </p:nvGrpSpPr>
        <p:grpSpPr>
          <a:xfrm>
            <a:off x="480250" y="2385390"/>
            <a:ext cx="11222016" cy="3191392"/>
            <a:chOff x="287126" y="1469753"/>
            <a:chExt cx="11320484" cy="3530299"/>
          </a:xfrm>
        </p:grpSpPr>
        <p:grpSp>
          <p:nvGrpSpPr>
            <p:cNvPr id="152" name="Google Shape;152;p9"/>
            <p:cNvGrpSpPr/>
            <p:nvPr/>
          </p:nvGrpSpPr>
          <p:grpSpPr>
            <a:xfrm>
              <a:off x="287126" y="1469753"/>
              <a:ext cx="10838476" cy="3530299"/>
              <a:chOff x="562047" y="1888482"/>
              <a:chExt cx="10838476" cy="3530299"/>
            </a:xfrm>
          </p:grpSpPr>
          <p:grpSp>
            <p:nvGrpSpPr>
              <p:cNvPr id="153" name="Google Shape;153;p9"/>
              <p:cNvGrpSpPr/>
              <p:nvPr/>
            </p:nvGrpSpPr>
            <p:grpSpPr>
              <a:xfrm>
                <a:off x="562047" y="1888482"/>
                <a:ext cx="10838476" cy="1933110"/>
                <a:chOff x="4629" y="0"/>
                <a:chExt cx="10838476" cy="1933110"/>
              </a:xfrm>
            </p:grpSpPr>
            <p:sp>
              <p:nvSpPr>
                <p:cNvPr id="154" name="Google Shape;154;p9"/>
                <p:cNvSpPr/>
                <p:nvPr/>
              </p:nvSpPr>
              <p:spPr>
                <a:xfrm>
                  <a:off x="4629" y="0"/>
                  <a:ext cx="4809975" cy="1546488"/>
                </a:xfrm>
                <a:prstGeom prst="chevron">
                  <a:avLst>
                    <a:gd name="adj" fmla="val 40000"/>
                  </a:avLst>
                </a:prstGeom>
                <a:solidFill>
                  <a:srgbClr val="FFFFFF"/>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5" name="Google Shape;155;p9"/>
                <p:cNvSpPr/>
                <p:nvPr/>
              </p:nvSpPr>
              <p:spPr>
                <a:xfrm>
                  <a:off x="1287289" y="386622"/>
                  <a:ext cx="4061756" cy="1546488"/>
                </a:xfrm>
                <a:prstGeom prst="roundRect">
                  <a:avLst>
                    <a:gd name="adj" fmla="val 10000"/>
                  </a:avLst>
                </a:prstGeom>
                <a:solidFill>
                  <a:srgbClr val="CAD4E8">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6" name="Google Shape;156;p9"/>
                <p:cNvSpPr txBox="1"/>
                <p:nvPr/>
              </p:nvSpPr>
              <p:spPr>
                <a:xfrm>
                  <a:off x="1332584" y="431917"/>
                  <a:ext cx="3971166" cy="1455898"/>
                </a:xfrm>
                <a:prstGeom prst="rect">
                  <a:avLst/>
                </a:prstGeom>
                <a:no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dirty="0">
                      <a:solidFill>
                        <a:srgbClr val="17406D"/>
                      </a:solidFill>
                      <a:latin typeface="Arial" panose="020B0604020202020204" pitchFamily="34" charset="0"/>
                      <a:ea typeface="Cambria"/>
                      <a:cs typeface="Arial" panose="020B0604020202020204" pitchFamily="34" charset="0"/>
                      <a:sym typeface="Cambria"/>
                    </a:rPr>
                    <a:t>3. </a:t>
                  </a:r>
                  <a:r>
                    <a:rPr lang="en-US" sz="2200" b="1" dirty="0" err="1">
                      <a:solidFill>
                        <a:srgbClr val="17406D"/>
                      </a:solidFill>
                      <a:latin typeface="Arial" panose="020B0604020202020204" pitchFamily="34" charset="0"/>
                      <a:ea typeface="Cambria"/>
                      <a:cs typeface="Arial" panose="020B0604020202020204" pitchFamily="34" charset="0"/>
                      <a:sym typeface="Cambria"/>
                    </a:rPr>
                    <a:t>Tổ</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chức</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tài</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chính</a:t>
                  </a:r>
                  <a:r>
                    <a:rPr lang="en-US" sz="2200" b="1" dirty="0">
                      <a:solidFill>
                        <a:srgbClr val="17406D"/>
                      </a:solidFill>
                      <a:latin typeface="Arial" panose="020B0604020202020204" pitchFamily="34" charset="0"/>
                      <a:ea typeface="Cambria"/>
                      <a:cs typeface="Arial" panose="020B0604020202020204" pitchFamily="34" charset="0"/>
                      <a:sym typeface="Cambria"/>
                    </a:rPr>
                    <a:t>/ </a:t>
                  </a:r>
                </a:p>
                <a:p>
                  <a:pPr marL="0" marR="0" lvl="0" indent="0" algn="ctr" rtl="0">
                    <a:lnSpc>
                      <a:spcPct val="90000"/>
                    </a:lnSpc>
                    <a:spcBef>
                      <a:spcPts val="0"/>
                    </a:spcBef>
                    <a:spcAft>
                      <a:spcPts val="0"/>
                    </a:spcAft>
                    <a:buClr>
                      <a:srgbClr val="17406D"/>
                    </a:buClr>
                    <a:buSzPts val="2200"/>
                    <a:buFont typeface="Cambria"/>
                    <a:buNone/>
                  </a:pPr>
                  <a:r>
                    <a:rPr lang="en-US" sz="2200" b="1" dirty="0">
                      <a:solidFill>
                        <a:srgbClr val="17406D"/>
                      </a:solidFill>
                      <a:latin typeface="Arial" panose="020B0604020202020204" pitchFamily="34" charset="0"/>
                      <a:ea typeface="Cambria"/>
                      <a:cs typeface="Arial" panose="020B0604020202020204" pitchFamily="34" charset="0"/>
                      <a:sym typeface="Cambria"/>
                    </a:rPr>
                    <a:t>Nhà </a:t>
                  </a:r>
                  <a:r>
                    <a:rPr lang="en-US" sz="2200" b="1" dirty="0" err="1">
                      <a:solidFill>
                        <a:srgbClr val="17406D"/>
                      </a:solidFill>
                      <a:latin typeface="Arial" panose="020B0604020202020204" pitchFamily="34" charset="0"/>
                      <a:ea typeface="Cambria"/>
                      <a:cs typeface="Arial" panose="020B0604020202020204" pitchFamily="34" charset="0"/>
                      <a:sym typeface="Cambria"/>
                    </a:rPr>
                    <a:t>đầu</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tư</a:t>
                  </a:r>
                  <a:endParaRPr sz="2200" b="1" dirty="0">
                    <a:solidFill>
                      <a:srgbClr val="17406D"/>
                    </a:solidFill>
                    <a:latin typeface="Arial" panose="020B0604020202020204" pitchFamily="34" charset="0"/>
                    <a:ea typeface="Cambria"/>
                    <a:cs typeface="Arial" panose="020B0604020202020204" pitchFamily="34" charset="0"/>
                    <a:sym typeface="Cambria"/>
                  </a:endParaRPr>
                </a:p>
              </p:txBody>
            </p:sp>
            <p:sp>
              <p:nvSpPr>
                <p:cNvPr id="157" name="Google Shape;157;p9"/>
                <p:cNvSpPr/>
                <p:nvPr/>
              </p:nvSpPr>
              <p:spPr>
                <a:xfrm>
                  <a:off x="5498689" y="0"/>
                  <a:ext cx="4809975" cy="1546488"/>
                </a:xfrm>
                <a:prstGeom prst="chevron">
                  <a:avLst>
                    <a:gd name="adj" fmla="val 40000"/>
                  </a:avLst>
                </a:prstGeom>
                <a:solidFill>
                  <a:srgbClr val="FFFFFF"/>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8" name="Google Shape;158;p9"/>
                <p:cNvSpPr/>
                <p:nvPr/>
              </p:nvSpPr>
              <p:spPr>
                <a:xfrm>
                  <a:off x="6781349" y="386622"/>
                  <a:ext cx="4061756" cy="1546488"/>
                </a:xfrm>
                <a:prstGeom prst="roundRect">
                  <a:avLst>
                    <a:gd name="adj" fmla="val 10000"/>
                  </a:avLst>
                </a:prstGeom>
                <a:solidFill>
                  <a:srgbClr val="CAD4E8">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9" name="Google Shape;159;p9"/>
                <p:cNvSpPr txBox="1"/>
                <p:nvPr/>
              </p:nvSpPr>
              <p:spPr>
                <a:xfrm>
                  <a:off x="6826644" y="431917"/>
                  <a:ext cx="3971166" cy="1455898"/>
                </a:xfrm>
                <a:prstGeom prst="rect">
                  <a:avLst/>
                </a:prstGeom>
                <a:no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dirty="0">
                      <a:solidFill>
                        <a:srgbClr val="17406D"/>
                      </a:solidFill>
                      <a:latin typeface="Arial" panose="020B0604020202020204" pitchFamily="34" charset="0"/>
                      <a:ea typeface="Cambria"/>
                      <a:cs typeface="Arial" panose="020B0604020202020204" pitchFamily="34" charset="0"/>
                      <a:sym typeface="Cambria"/>
                    </a:rPr>
                    <a:t>4. </a:t>
                  </a:r>
                  <a:r>
                    <a:rPr lang="en-US" sz="2200" b="1" i="0" dirty="0" err="1">
                      <a:solidFill>
                        <a:srgbClr val="17406D"/>
                      </a:solidFill>
                      <a:latin typeface="Arial" panose="020B0604020202020204" pitchFamily="34" charset="0"/>
                      <a:ea typeface="Cambria"/>
                      <a:cs typeface="Arial" panose="020B0604020202020204" pitchFamily="34" charset="0"/>
                      <a:sym typeface="Cambria"/>
                    </a:rPr>
                    <a:t>Cơ</a:t>
                  </a:r>
                  <a:r>
                    <a:rPr lang="en-US" sz="2200" b="1" i="0" dirty="0">
                      <a:solidFill>
                        <a:srgbClr val="17406D"/>
                      </a:solidFill>
                      <a:latin typeface="Arial" panose="020B0604020202020204" pitchFamily="34" charset="0"/>
                      <a:ea typeface="Cambria"/>
                      <a:cs typeface="Arial" panose="020B0604020202020204" pitchFamily="34" charset="0"/>
                      <a:sym typeface="Cambria"/>
                    </a:rPr>
                    <a:t> </a:t>
                  </a:r>
                  <a:r>
                    <a:rPr lang="en-US" sz="2200" b="1" i="0" dirty="0" err="1">
                      <a:solidFill>
                        <a:srgbClr val="17406D"/>
                      </a:solidFill>
                      <a:latin typeface="Arial" panose="020B0604020202020204" pitchFamily="34" charset="0"/>
                      <a:ea typeface="Cambria"/>
                      <a:cs typeface="Arial" panose="020B0604020202020204" pitchFamily="34" charset="0"/>
                      <a:sym typeface="Cambria"/>
                    </a:rPr>
                    <a:t>quan</a:t>
                  </a:r>
                  <a:r>
                    <a:rPr lang="en-US" sz="2200" b="1" i="0" dirty="0">
                      <a:solidFill>
                        <a:srgbClr val="17406D"/>
                      </a:solidFill>
                      <a:latin typeface="Arial" panose="020B0604020202020204" pitchFamily="34" charset="0"/>
                      <a:ea typeface="Cambria"/>
                      <a:cs typeface="Arial" panose="020B0604020202020204" pitchFamily="34" charset="0"/>
                      <a:sym typeface="Cambria"/>
                    </a:rPr>
                    <a:t> nhà </a:t>
                  </a:r>
                  <a:r>
                    <a:rPr lang="en-US" sz="2200" b="1" i="0" dirty="0" err="1">
                      <a:solidFill>
                        <a:srgbClr val="17406D"/>
                      </a:solidFill>
                      <a:latin typeface="Arial" panose="020B0604020202020204" pitchFamily="34" charset="0"/>
                      <a:ea typeface="Cambria"/>
                      <a:cs typeface="Arial" panose="020B0604020202020204" pitchFamily="34" charset="0"/>
                      <a:sym typeface="Cambria"/>
                    </a:rPr>
                    <a:t>nước</a:t>
                  </a:r>
                  <a:r>
                    <a:rPr lang="en-US" sz="2200" b="1" i="0" dirty="0">
                      <a:solidFill>
                        <a:srgbClr val="17406D"/>
                      </a:solidFill>
                      <a:latin typeface="Arial" panose="020B0604020202020204" pitchFamily="34" charset="0"/>
                      <a:ea typeface="Cambria"/>
                      <a:cs typeface="Arial" panose="020B0604020202020204" pitchFamily="34" charset="0"/>
                      <a:sym typeface="Cambria"/>
                    </a:rPr>
                    <a:t>/ </a:t>
                  </a:r>
                </a:p>
                <a:p>
                  <a:pPr marL="0" marR="0" lvl="0" indent="0" algn="ctr" rtl="0">
                    <a:lnSpc>
                      <a:spcPct val="90000"/>
                    </a:lnSpc>
                    <a:spcBef>
                      <a:spcPts val="0"/>
                    </a:spcBef>
                    <a:spcAft>
                      <a:spcPts val="0"/>
                    </a:spcAft>
                    <a:buClr>
                      <a:srgbClr val="17406D"/>
                    </a:buClr>
                    <a:buSzPts val="2200"/>
                    <a:buFont typeface="Cambria"/>
                    <a:buNone/>
                  </a:pPr>
                  <a:r>
                    <a:rPr lang="en-US" sz="2200" b="1" i="0" dirty="0" err="1">
                      <a:solidFill>
                        <a:srgbClr val="17406D"/>
                      </a:solidFill>
                      <a:latin typeface="Arial" panose="020B0604020202020204" pitchFamily="34" charset="0"/>
                      <a:ea typeface="Cambria"/>
                      <a:cs typeface="Arial" panose="020B0604020202020204" pitchFamily="34" charset="0"/>
                      <a:sym typeface="Cambria"/>
                    </a:rPr>
                    <a:t>Tổ</a:t>
                  </a:r>
                  <a:r>
                    <a:rPr lang="en-US" sz="2200" b="1" i="0" dirty="0">
                      <a:solidFill>
                        <a:srgbClr val="17406D"/>
                      </a:solidFill>
                      <a:latin typeface="Arial" panose="020B0604020202020204" pitchFamily="34" charset="0"/>
                      <a:ea typeface="Cambria"/>
                      <a:cs typeface="Arial" panose="020B0604020202020204" pitchFamily="34" charset="0"/>
                      <a:sym typeface="Cambria"/>
                    </a:rPr>
                    <a:t> </a:t>
                  </a:r>
                  <a:r>
                    <a:rPr lang="en-US" sz="2200" b="1" i="0" dirty="0" err="1">
                      <a:solidFill>
                        <a:srgbClr val="17406D"/>
                      </a:solidFill>
                      <a:latin typeface="Arial" panose="020B0604020202020204" pitchFamily="34" charset="0"/>
                      <a:ea typeface="Cambria"/>
                      <a:cs typeface="Arial" panose="020B0604020202020204" pitchFamily="34" charset="0"/>
                      <a:sym typeface="Cambria"/>
                    </a:rPr>
                    <a:t>chức</a:t>
                  </a:r>
                  <a:r>
                    <a:rPr lang="en-US" sz="2200" b="1" i="0" dirty="0">
                      <a:solidFill>
                        <a:srgbClr val="17406D"/>
                      </a:solidFill>
                      <a:latin typeface="Arial" panose="020B0604020202020204" pitchFamily="34" charset="0"/>
                      <a:ea typeface="Cambria"/>
                      <a:cs typeface="Arial" panose="020B0604020202020204" pitchFamily="34" charset="0"/>
                      <a:sym typeface="Cambria"/>
                    </a:rPr>
                    <a:t> Quốc </a:t>
                  </a:r>
                  <a:r>
                    <a:rPr lang="en-US" sz="2200" b="1" i="0" dirty="0" err="1">
                      <a:solidFill>
                        <a:srgbClr val="17406D"/>
                      </a:solidFill>
                      <a:latin typeface="Arial" panose="020B0604020202020204" pitchFamily="34" charset="0"/>
                      <a:ea typeface="Cambria"/>
                      <a:cs typeface="Arial" panose="020B0604020202020204" pitchFamily="34" charset="0"/>
                      <a:sym typeface="Cambria"/>
                    </a:rPr>
                    <a:t>tế</a:t>
                  </a:r>
                  <a:endParaRPr sz="2200" b="1" dirty="0">
                    <a:solidFill>
                      <a:srgbClr val="17406D"/>
                    </a:solidFill>
                    <a:latin typeface="Arial" panose="020B0604020202020204" pitchFamily="34" charset="0"/>
                    <a:ea typeface="Cambria"/>
                    <a:cs typeface="Arial" panose="020B0604020202020204" pitchFamily="34" charset="0"/>
                    <a:sym typeface="Cambria"/>
                  </a:endParaRPr>
                </a:p>
              </p:txBody>
            </p:sp>
          </p:grpSp>
          <p:sp>
            <p:nvSpPr>
              <p:cNvPr id="160" name="Google Shape;160;p9"/>
              <p:cNvSpPr txBox="1"/>
              <p:nvPr/>
            </p:nvSpPr>
            <p:spPr>
              <a:xfrm>
                <a:off x="1919845" y="4193167"/>
                <a:ext cx="4335749" cy="1225614"/>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Đánh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giá</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khả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từ</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dòng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tiền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Triển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khai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mô</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hình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ngoài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bảng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cân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đối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(off-balance sheet)</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Hạn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chế</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rủi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khi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án</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
          <p:nvSpPr>
            <p:cNvPr id="161" name="Google Shape;161;p9"/>
            <p:cNvSpPr txBox="1"/>
            <p:nvPr/>
          </p:nvSpPr>
          <p:spPr>
            <a:xfrm>
              <a:off x="6908883" y="3774438"/>
              <a:ext cx="4698727" cy="1225613"/>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cụ</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giám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sát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sách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cấp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lường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giảm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thải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cấp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carbon</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Gắn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quản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lý</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quốc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gia</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MỘT SỐ KHÁI NIỆM</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67" name="Google Shape;167;p10"/>
          <p:cNvGrpSpPr/>
          <p:nvPr/>
        </p:nvGrpSpPr>
        <p:grpSpPr>
          <a:xfrm>
            <a:off x="1803606" y="2115224"/>
            <a:ext cx="8939333" cy="4613413"/>
            <a:chOff x="996512" y="43357"/>
            <a:chExt cx="8939333" cy="4613413"/>
          </a:xfrm>
        </p:grpSpPr>
        <p:sp>
          <p:nvSpPr>
            <p:cNvPr id="168" name="Google Shape;168;p10"/>
            <p:cNvSpPr/>
            <p:nvPr/>
          </p:nvSpPr>
          <p:spPr>
            <a:xfrm>
              <a:off x="1164476" y="225318"/>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69" name="Google Shape;169;p10"/>
            <p:cNvSpPr txBox="1"/>
            <p:nvPr/>
          </p:nvSpPr>
          <p:spPr>
            <a:xfrm>
              <a:off x="1164476" y="225318"/>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a:solidFill>
                    <a:srgbClr val="000000"/>
                  </a:solidFill>
                  <a:latin typeface="Arial" panose="020B0604020202020204" pitchFamily="34" charset="0"/>
                  <a:ea typeface="Cambria"/>
                  <a:cs typeface="Arial" panose="020B0604020202020204" pitchFamily="34" charset="0"/>
                  <a:sym typeface="Cambria"/>
                </a:rPr>
                <a:t>Giai </a:t>
              </a:r>
              <a:r>
                <a:rPr lang="en-US" b="1" dirty="0" err="1">
                  <a:solidFill>
                    <a:srgbClr val="000000"/>
                  </a:solidFill>
                  <a:latin typeface="Arial" panose="020B0604020202020204" pitchFamily="34" charset="0"/>
                  <a:ea typeface="Cambria"/>
                  <a:cs typeface="Arial" panose="020B0604020202020204" pitchFamily="34" charset="0"/>
                  <a:sym typeface="Cambria"/>
                </a:rPr>
                <a:t>đoạn</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cơ</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sở</a:t>
              </a:r>
              <a:r>
                <a:rPr lang="en-US" b="1" dirty="0">
                  <a:solidFill>
                    <a:srgbClr val="000000"/>
                  </a:solidFill>
                  <a:latin typeface="Arial" panose="020B0604020202020204" pitchFamily="34" charset="0"/>
                  <a:ea typeface="Cambria"/>
                  <a:cs typeface="Arial" panose="020B0604020202020204" pitchFamily="34" charset="0"/>
                  <a:sym typeface="Cambria"/>
                </a:rPr>
                <a:t> (baseline period)</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Khoảng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thời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gian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cụ</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thể</a:t>
              </a:r>
              <a:r>
                <a:rPr lang="en-US" dirty="0">
                  <a:solidFill>
                    <a:srgbClr val="000000"/>
                  </a:solidFill>
                  <a:latin typeface="Arial" panose="020B0604020202020204" pitchFamily="34" charset="0"/>
                  <a:ea typeface="Cambria"/>
                  <a:cs typeface="Arial" panose="020B0604020202020204" pitchFamily="34" charset="0"/>
                  <a:sym typeface="Cambria"/>
                </a:rPr>
                <a:t> được dung </a:t>
              </a:r>
              <a:r>
                <a:rPr lang="en-US" dirty="0" err="1">
                  <a:solidFill>
                    <a:srgbClr val="000000"/>
                  </a:solidFill>
                  <a:latin typeface="Arial" panose="020B0604020202020204" pitchFamily="34" charset="0"/>
                  <a:ea typeface="Cambria"/>
                  <a:cs typeface="Arial" panose="020B0604020202020204" pitchFamily="34" charset="0"/>
                  <a:sym typeface="Cambria"/>
                </a:rPr>
                <a:t>làm</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chuẩn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đối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chiếu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để</a:t>
              </a:r>
              <a:r>
                <a:rPr lang="en-US" dirty="0">
                  <a:solidFill>
                    <a:srgbClr val="000000"/>
                  </a:solidFill>
                  <a:latin typeface="Arial" panose="020B0604020202020204" pitchFamily="34" charset="0"/>
                  <a:ea typeface="Cambria"/>
                  <a:cs typeface="Arial" panose="020B0604020202020204" pitchFamily="34" charset="0"/>
                  <a:sym typeface="Cambria"/>
                </a:rPr>
                <a:t> so </a:t>
              </a:r>
              <a:r>
                <a:rPr lang="en-US" dirty="0" err="1">
                  <a:solidFill>
                    <a:srgbClr val="000000"/>
                  </a:solidFill>
                  <a:latin typeface="Arial" panose="020B0604020202020204" pitchFamily="34" charset="0"/>
                  <a:ea typeface="Cambria"/>
                  <a:cs typeface="Arial" panose="020B0604020202020204" pitchFamily="34" charset="0"/>
                  <a:sym typeface="Cambria"/>
                </a:rPr>
                <a:t>sánh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với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giai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đoạn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báo</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cáo</a:t>
              </a:r>
              <a:endParaRPr dirty="0">
                <a:latin typeface="Arial" panose="020B0604020202020204" pitchFamily="34" charset="0"/>
                <a:cs typeface="Arial" panose="020B0604020202020204" pitchFamily="34" charset="0"/>
              </a:endParaRPr>
            </a:p>
          </p:txBody>
        </p:sp>
        <p:sp>
          <p:nvSpPr>
            <p:cNvPr id="170" name="Google Shape;170;p10"/>
            <p:cNvSpPr/>
            <p:nvPr/>
          </p:nvSpPr>
          <p:spPr>
            <a:xfrm>
              <a:off x="996512" y="43357"/>
              <a:ext cx="881811" cy="1322717"/>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1" name="Google Shape;171;p10"/>
            <p:cNvSpPr/>
            <p:nvPr/>
          </p:nvSpPr>
          <p:spPr>
            <a:xfrm>
              <a:off x="5550161" y="225318"/>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2" name="Google Shape;172;p10"/>
            <p:cNvSpPr txBox="1"/>
            <p:nvPr/>
          </p:nvSpPr>
          <p:spPr>
            <a:xfrm>
              <a:off x="5550160" y="225318"/>
              <a:ext cx="4385685"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Đường</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cơ</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sở</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năng</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lượng</a:t>
              </a:r>
              <a:r>
                <a:rPr lang="en-US" b="1" dirty="0">
                  <a:solidFill>
                    <a:srgbClr val="000000"/>
                  </a:solidFill>
                  <a:latin typeface="Arial" panose="020B0604020202020204" pitchFamily="34" charset="0"/>
                  <a:ea typeface="Cambria"/>
                  <a:cs typeface="Arial" panose="020B0604020202020204" pitchFamily="34" charset="0"/>
                  <a:sym typeface="Cambria"/>
                </a:rPr>
                <a:t> (energy baseline)</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a:solidFill>
                    <a:srgbClr val="000000"/>
                  </a:solidFill>
                  <a:latin typeface="Arial" panose="020B0604020202020204" pitchFamily="34" charset="0"/>
                  <a:ea typeface="Cambria"/>
                  <a:cs typeface="Arial" panose="020B0604020202020204" pitchFamily="34" charset="0"/>
                  <a:sym typeface="Cambria"/>
                </a:rPr>
                <a:t>Các </a:t>
              </a:r>
              <a:r>
                <a:rPr lang="en-US" dirty="0" err="1">
                  <a:solidFill>
                    <a:srgbClr val="000000"/>
                  </a:solidFill>
                  <a:latin typeface="Arial" panose="020B0604020202020204" pitchFamily="34" charset="0"/>
                  <a:ea typeface="Cambria"/>
                  <a:cs typeface="Arial" panose="020B0604020202020204" pitchFamily="34" charset="0"/>
                  <a:sym typeface="Cambria"/>
                </a:rPr>
                <a:t>chuẩn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lượng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đưa</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ra</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làm</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cơ</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sở</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cho</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việc</a:t>
              </a:r>
              <a:r>
                <a:rPr lang="en-US" dirty="0">
                  <a:solidFill>
                    <a:srgbClr val="000000"/>
                  </a:solidFill>
                  <a:latin typeface="Arial" panose="020B0604020202020204" pitchFamily="34" charset="0"/>
                  <a:ea typeface="Cambria"/>
                  <a:cs typeface="Arial" panose="020B0604020202020204" pitchFamily="34" charset="0"/>
                  <a:sym typeface="Cambria"/>
                </a:rPr>
                <a:t> so </a:t>
              </a:r>
              <a:r>
                <a:rPr lang="en-US" dirty="0" err="1">
                  <a:solidFill>
                    <a:srgbClr val="000000"/>
                  </a:solidFill>
                  <a:latin typeface="Arial" panose="020B0604020202020204" pitchFamily="34" charset="0"/>
                  <a:ea typeface="Cambria"/>
                  <a:cs typeface="Arial" panose="020B0604020202020204" pitchFamily="34" charset="0"/>
                  <a:sym typeface="Cambria"/>
                </a:rPr>
                <a:t>sánh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p:txBody>
        </p:sp>
        <p:sp>
          <p:nvSpPr>
            <p:cNvPr id="173" name="Google Shape;173;p10"/>
            <p:cNvSpPr/>
            <p:nvPr/>
          </p:nvSpPr>
          <p:spPr>
            <a:xfrm>
              <a:off x="5382197" y="43357"/>
              <a:ext cx="881811" cy="1322717"/>
            </a:xfrm>
            <a:prstGeom prst="rect">
              <a:avLst/>
            </a:prstGeom>
            <a:solidFill>
              <a:srgbClr val="CDE3C2"/>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4" name="Google Shape;174;p10"/>
            <p:cNvSpPr/>
            <p:nvPr/>
          </p:nvSpPr>
          <p:spPr>
            <a:xfrm>
              <a:off x="1164476" y="1811179"/>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5" name="Google Shape;175;p10"/>
            <p:cNvSpPr txBox="1"/>
            <p:nvPr/>
          </p:nvSpPr>
          <p:spPr>
            <a:xfrm>
              <a:off x="1164476" y="1811179"/>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Hành</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động</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cải</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tiến</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hiệu</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quả</a:t>
              </a:r>
              <a:r>
                <a:rPr lang="en-US" b="1" dirty="0">
                  <a:solidFill>
                    <a:srgbClr val="000000"/>
                  </a:solidFill>
                  <a:latin typeface="Arial" panose="020B0604020202020204" pitchFamily="34" charset="0"/>
                  <a:ea typeface="Cambria"/>
                  <a:cs typeface="Arial" panose="020B0604020202020204" pitchFamily="34" charset="0"/>
                  <a:sym typeface="Cambria"/>
                </a:rPr>
                <a:t> NL (EPIA)</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Hành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động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biện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pháp</a:t>
              </a:r>
              <a:r>
                <a:rPr lang="en-US" dirty="0">
                  <a:solidFill>
                    <a:srgbClr val="000000"/>
                  </a:solidFill>
                  <a:latin typeface="Arial" panose="020B0604020202020204" pitchFamily="34" charset="0"/>
                  <a:ea typeface="Cambria"/>
                  <a:cs typeface="Arial" panose="020B0604020202020204" pitchFamily="34" charset="0"/>
                  <a:sym typeface="Cambria"/>
                </a:rPr>
                <a:t> được </a:t>
              </a:r>
              <a:r>
                <a:rPr lang="en-US" dirty="0" err="1">
                  <a:solidFill>
                    <a:srgbClr val="000000"/>
                  </a:solidFill>
                  <a:latin typeface="Arial" panose="020B0604020202020204" pitchFamily="34" charset="0"/>
                  <a:ea typeface="Cambria"/>
                  <a:cs typeface="Arial" panose="020B0604020202020204" pitchFamily="34" charset="0"/>
                  <a:sym typeface="Cambria"/>
                </a:rPr>
                <a:t>thực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hoạch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nhằm</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đạt</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cải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tiến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p:txBody>
        </p:sp>
        <p:sp>
          <p:nvSpPr>
            <p:cNvPr id="176" name="Google Shape;176;p10"/>
            <p:cNvSpPr/>
            <p:nvPr/>
          </p:nvSpPr>
          <p:spPr>
            <a:xfrm>
              <a:off x="996512" y="1629218"/>
              <a:ext cx="881811" cy="1322717"/>
            </a:xfrm>
            <a:prstGeom prst="rect">
              <a:avLst/>
            </a:prstGeom>
            <a:solidFill>
              <a:srgbClr val="CFE3C1"/>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7" name="Google Shape;177;p10"/>
            <p:cNvSpPr/>
            <p:nvPr/>
          </p:nvSpPr>
          <p:spPr>
            <a:xfrm>
              <a:off x="5550161" y="1811179"/>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8" name="Google Shape;178;p10"/>
            <p:cNvSpPr txBox="1"/>
            <p:nvPr/>
          </p:nvSpPr>
          <p:spPr>
            <a:xfrm>
              <a:off x="5550161" y="1811179"/>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Tiêu</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thụ</a:t>
              </a:r>
              <a:r>
                <a:rPr lang="en-US" b="1" dirty="0">
                  <a:solidFill>
                    <a:srgbClr val="000000"/>
                  </a:solidFill>
                  <a:latin typeface="Arial" panose="020B0604020202020204" pitchFamily="34" charset="0"/>
                  <a:ea typeface="Cambria"/>
                  <a:cs typeface="Arial" panose="020B0604020202020204" pitchFamily="34" charset="0"/>
                  <a:sym typeface="Cambria"/>
                </a:rPr>
                <a:t> NL (energy consumption)</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Lượng</a:t>
              </a:r>
              <a:r>
                <a:rPr lang="en-US" dirty="0">
                  <a:solidFill>
                    <a:srgbClr val="000000"/>
                  </a:solidFill>
                  <a:latin typeface="Arial" panose="020B0604020202020204" pitchFamily="34" charset="0"/>
                  <a:ea typeface="Cambria"/>
                  <a:cs typeface="Arial" panose="020B0604020202020204" pitchFamily="34" charset="0"/>
                  <a:sym typeface="Cambria"/>
                </a:rPr>
                <a:t> NL được </a:t>
              </a:r>
              <a:r>
                <a:rPr lang="en-US" dirty="0" err="1">
                  <a:solidFill>
                    <a:srgbClr val="000000"/>
                  </a:solidFill>
                  <a:latin typeface="Arial" panose="020B0604020202020204" pitchFamily="34" charset="0"/>
                  <a:ea typeface="Cambria"/>
                  <a:cs typeface="Arial" panose="020B0604020202020204" pitchFamily="34" charset="0"/>
                  <a:sym typeface="Cambria"/>
                </a:rPr>
                <a:t>ứng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dụng</a:t>
              </a:r>
              <a:endParaRPr dirty="0">
                <a:latin typeface="Arial" panose="020B0604020202020204" pitchFamily="34" charset="0"/>
                <a:cs typeface="Arial" panose="020B0604020202020204" pitchFamily="34" charset="0"/>
              </a:endParaRPr>
            </a:p>
          </p:txBody>
        </p:sp>
        <p:sp>
          <p:nvSpPr>
            <p:cNvPr id="179" name="Google Shape;179;p10"/>
            <p:cNvSpPr/>
            <p:nvPr/>
          </p:nvSpPr>
          <p:spPr>
            <a:xfrm>
              <a:off x="5382197" y="1629218"/>
              <a:ext cx="881811" cy="1322717"/>
            </a:xfrm>
            <a:prstGeom prst="rect">
              <a:avLst/>
            </a:prstGeom>
            <a:solidFill>
              <a:srgbClr val="D1E2C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0" name="Google Shape;180;p10"/>
            <p:cNvSpPr/>
            <p:nvPr/>
          </p:nvSpPr>
          <p:spPr>
            <a:xfrm>
              <a:off x="1164476" y="3397040"/>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1" name="Google Shape;181;p10"/>
            <p:cNvSpPr txBox="1"/>
            <p:nvPr/>
          </p:nvSpPr>
          <p:spPr>
            <a:xfrm>
              <a:off x="1164476" y="3397040"/>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a:solidFill>
                    <a:srgbClr val="000000"/>
                  </a:solidFill>
                  <a:latin typeface="Arial" panose="020B0604020202020204" pitchFamily="34" charset="0"/>
                  <a:ea typeface="Cambria"/>
                  <a:cs typeface="Arial" panose="020B0604020202020204" pitchFamily="34" charset="0"/>
                  <a:sym typeface="Cambria"/>
                </a:rPr>
                <a:t>Hiệu </a:t>
              </a:r>
              <a:r>
                <a:rPr lang="en-US" b="1" dirty="0" err="1">
                  <a:solidFill>
                    <a:srgbClr val="000000"/>
                  </a:solidFill>
                  <a:latin typeface="Arial" panose="020B0604020202020204" pitchFamily="34" charset="0"/>
                  <a:ea typeface="Cambria"/>
                  <a:cs typeface="Arial" panose="020B0604020202020204" pitchFamily="34" charset="0"/>
                  <a:sym typeface="Cambria"/>
                </a:rPr>
                <a:t>quả</a:t>
              </a:r>
              <a:r>
                <a:rPr lang="en-US" b="1"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Kết</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có </a:t>
              </a:r>
              <a:r>
                <a:rPr lang="en-US" dirty="0" err="1">
                  <a:solidFill>
                    <a:srgbClr val="000000"/>
                  </a:solidFill>
                  <a:latin typeface="Arial" panose="020B0604020202020204" pitchFamily="34" charset="0"/>
                  <a:ea typeface="Cambria"/>
                  <a:cs typeface="Arial" panose="020B0604020202020204" pitchFamily="34" charset="0"/>
                  <a:sym typeface="Cambria"/>
                </a:rPr>
                <a:t>thể</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đo</a:t>
              </a:r>
              <a:r>
                <a:rPr lang="en-US" dirty="0">
                  <a:solidFill>
                    <a:srgbClr val="000000"/>
                  </a:solidFill>
                  <a:latin typeface="Arial" panose="020B0604020202020204" pitchFamily="34" charset="0"/>
                  <a:ea typeface="Cambria"/>
                  <a:cs typeface="Arial" panose="020B0604020202020204" pitchFamily="34" charset="0"/>
                  <a:sym typeface="Cambria"/>
                </a:rPr>
                <a:t> được </a:t>
              </a:r>
              <a:r>
                <a:rPr lang="en-US" dirty="0" err="1">
                  <a:solidFill>
                    <a:srgbClr val="000000"/>
                  </a:solidFill>
                  <a:latin typeface="Arial" panose="020B0604020202020204" pitchFamily="34" charset="0"/>
                  <a:ea typeface="Cambria"/>
                  <a:cs typeface="Arial" panose="020B0604020202020204" pitchFamily="34" charset="0"/>
                  <a:sym typeface="Cambria"/>
                </a:rPr>
                <a:t>liên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quan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đến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suất</a:t>
              </a:r>
              <a:r>
                <a:rPr lang="en-US" dirty="0">
                  <a:solidFill>
                    <a:srgbClr val="000000"/>
                  </a:solidFill>
                  <a:latin typeface="Arial" panose="020B0604020202020204" pitchFamily="34" charset="0"/>
                  <a:ea typeface="Cambria"/>
                  <a:cs typeface="Arial" panose="020B0604020202020204" pitchFamily="34" charset="0"/>
                  <a:sym typeface="Cambria"/>
                </a:rPr>
                <a:t> NL, </a:t>
              </a:r>
              <a:r>
                <a:rPr lang="en-US" dirty="0" err="1">
                  <a:solidFill>
                    <a:srgbClr val="000000"/>
                  </a:solidFill>
                  <a:latin typeface="Arial" panose="020B0604020202020204" pitchFamily="34" charset="0"/>
                  <a:ea typeface="Cambria"/>
                  <a:cs typeface="Arial" panose="020B0604020202020204" pitchFamily="34" charset="0"/>
                  <a:sym typeface="Cambria"/>
                </a:rPr>
                <a:t>Sử</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dụng</a:t>
              </a:r>
              <a:r>
                <a:rPr lang="en-US" dirty="0">
                  <a:solidFill>
                    <a:srgbClr val="000000"/>
                  </a:solidFill>
                  <a:latin typeface="Arial" panose="020B0604020202020204" pitchFamily="34" charset="0"/>
                  <a:ea typeface="Cambria"/>
                  <a:cs typeface="Arial" panose="020B0604020202020204" pitchFamily="34" charset="0"/>
                  <a:sym typeface="Cambria"/>
                </a:rPr>
                <a:t> NL </a:t>
              </a:r>
              <a:r>
                <a:rPr lang="en-US" dirty="0" err="1">
                  <a:solidFill>
                    <a:srgbClr val="000000"/>
                  </a:solidFill>
                  <a:latin typeface="Arial" panose="020B0604020202020204" pitchFamily="34" charset="0"/>
                  <a:ea typeface="Cambria"/>
                  <a:cs typeface="Arial" panose="020B0604020202020204" pitchFamily="34" charset="0"/>
                  <a:sym typeface="Cambria"/>
                </a:rPr>
                <a:t>và</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Tiêu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thụ</a:t>
              </a:r>
              <a:r>
                <a:rPr lang="en-US"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p:txBody>
        </p:sp>
        <p:sp>
          <p:nvSpPr>
            <p:cNvPr id="182" name="Google Shape;182;p10"/>
            <p:cNvSpPr/>
            <p:nvPr/>
          </p:nvSpPr>
          <p:spPr>
            <a:xfrm>
              <a:off x="996512" y="3215079"/>
              <a:ext cx="881811" cy="1322717"/>
            </a:xfrm>
            <a:prstGeom prst="rect">
              <a:avLst/>
            </a:prstGeom>
            <a:solidFill>
              <a:srgbClr val="D4E2B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3" name="Google Shape;183;p10"/>
            <p:cNvSpPr/>
            <p:nvPr/>
          </p:nvSpPr>
          <p:spPr>
            <a:xfrm>
              <a:off x="5550161" y="3397040"/>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4" name="Google Shape;184;p10"/>
            <p:cNvSpPr txBox="1"/>
            <p:nvPr/>
          </p:nvSpPr>
          <p:spPr>
            <a:xfrm>
              <a:off x="5550161" y="3397040"/>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Chỉ</a:t>
              </a:r>
              <a:r>
                <a:rPr lang="en-US" b="1" dirty="0">
                  <a:solidFill>
                    <a:srgbClr val="000000"/>
                  </a:solidFill>
                  <a:latin typeface="Arial" panose="020B0604020202020204" pitchFamily="34" charset="0"/>
                  <a:ea typeface="Cambria"/>
                  <a:cs typeface="Arial" panose="020B0604020202020204" pitchFamily="34" charset="0"/>
                  <a:sym typeface="Cambria"/>
                </a:rPr>
                <a:t> số Hiệu </a:t>
              </a:r>
              <a:r>
                <a:rPr lang="en-US" b="1" dirty="0" err="1">
                  <a:solidFill>
                    <a:srgbClr val="000000"/>
                  </a:solidFill>
                  <a:latin typeface="Arial" panose="020B0604020202020204" pitchFamily="34" charset="0"/>
                  <a:ea typeface="Cambria"/>
                  <a:cs typeface="Arial" panose="020B0604020202020204" pitchFamily="34" charset="0"/>
                  <a:sym typeface="Cambria"/>
                </a:rPr>
                <a:t>quả</a:t>
              </a:r>
              <a:r>
                <a:rPr lang="en-US" b="1" dirty="0">
                  <a:solidFill>
                    <a:srgbClr val="000000"/>
                  </a:solidFill>
                  <a:latin typeface="Arial" panose="020B0604020202020204" pitchFamily="34" charset="0"/>
                  <a:ea typeface="Cambria"/>
                  <a:cs typeface="Arial" panose="020B0604020202020204" pitchFamily="34" charset="0"/>
                  <a:sym typeface="Cambria"/>
                </a:rPr>
                <a:t> NL (</a:t>
              </a:r>
              <a:r>
                <a:rPr lang="en-US" b="1" dirty="0" err="1">
                  <a:solidFill>
                    <a:srgbClr val="000000"/>
                  </a:solidFill>
                  <a:latin typeface="Arial" panose="020B0604020202020204" pitchFamily="34" charset="0"/>
                  <a:ea typeface="Cambria"/>
                  <a:cs typeface="Arial" panose="020B0604020202020204" pitchFamily="34" charset="0"/>
                  <a:sym typeface="Cambria"/>
                </a:rPr>
                <a:t>EnPI</a:t>
              </a:r>
              <a:r>
                <a:rPr lang="en-US" b="1" dirty="0">
                  <a:solidFill>
                    <a:srgbClr val="000000"/>
                  </a:solidFill>
                  <a:latin typeface="Arial" panose="020B0604020202020204" pitchFamily="34" charset="0"/>
                  <a:ea typeface="Cambria"/>
                  <a:cs typeface="Arial" panose="020B0604020202020204" pitchFamily="34" charset="0"/>
                  <a:sym typeface="Cambria"/>
                </a:rPr>
                <a:t>)</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Giá</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trị</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hoặc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biện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pháp</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lượng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NL, do </a:t>
              </a:r>
              <a:r>
                <a:rPr lang="en-US" dirty="0" err="1">
                  <a:solidFill>
                    <a:srgbClr val="000000"/>
                  </a:solidFill>
                  <a:latin typeface="Arial" panose="020B0604020202020204" pitchFamily="34" charset="0"/>
                  <a:ea typeface="Cambria"/>
                  <a:cs typeface="Arial" panose="020B0604020202020204" pitchFamily="34" charset="0"/>
                  <a:sym typeface="Cambria"/>
                </a:rPr>
                <a:t>tổ</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chức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xác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endParaRPr dirty="0">
                <a:latin typeface="Arial" panose="020B0604020202020204" pitchFamily="34" charset="0"/>
                <a:cs typeface="Arial" panose="020B0604020202020204" pitchFamily="34" charset="0"/>
              </a:endParaRPr>
            </a:p>
          </p:txBody>
        </p:sp>
        <p:sp>
          <p:nvSpPr>
            <p:cNvPr id="185" name="Google Shape;185;p10"/>
            <p:cNvSpPr/>
            <p:nvPr/>
          </p:nvSpPr>
          <p:spPr>
            <a:xfrm>
              <a:off x="5382197" y="3215079"/>
              <a:ext cx="881811" cy="1322717"/>
            </a:xfrm>
            <a:prstGeom prst="rect">
              <a:avLst/>
            </a:prstGeom>
            <a:solidFill>
              <a:srgbClr val="D6E1BE"/>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PHƯƠNG PHÁP THIẾT LẬP BASELINE</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91" name="Google Shape;191;p11"/>
          <p:cNvGrpSpPr/>
          <p:nvPr/>
        </p:nvGrpSpPr>
        <p:grpSpPr>
          <a:xfrm>
            <a:off x="579307" y="2332359"/>
            <a:ext cx="11033383" cy="4054886"/>
            <a:chOff x="4151" y="244460"/>
            <a:chExt cx="11033383" cy="4054886"/>
          </a:xfrm>
        </p:grpSpPr>
        <p:sp>
          <p:nvSpPr>
            <p:cNvPr id="192" name="Google Shape;192;p11"/>
            <p:cNvSpPr/>
            <p:nvPr/>
          </p:nvSpPr>
          <p:spPr>
            <a:xfrm>
              <a:off x="4151" y="244460"/>
              <a:ext cx="2496240" cy="980487"/>
            </a:xfrm>
            <a:prstGeom prst="rect">
              <a:avLst/>
            </a:prstGeom>
            <a:solidFill>
              <a:srgbClr val="009DD9"/>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3" name="Google Shape;193;p11"/>
            <p:cNvSpPr txBox="1"/>
            <p:nvPr/>
          </p:nvSpPr>
          <p:spPr>
            <a:xfrm>
              <a:off x="4151"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dirty="0" err="1">
                  <a:solidFill>
                    <a:srgbClr val="FFFFFF"/>
                  </a:solidFill>
                  <a:latin typeface="Arial" panose="020B0604020202020204" pitchFamily="34" charset="0"/>
                  <a:ea typeface="Cambria"/>
                  <a:cs typeface="Arial" panose="020B0604020202020204" pitchFamily="34" charset="0"/>
                  <a:sym typeface="Cambria"/>
                </a:rPr>
                <a:t>Dữ</a:t>
              </a:r>
              <a:r>
                <a:rPr lang="en-US" sz="2500" b="1" dirty="0">
                  <a:solidFill>
                    <a:srgbClr val="FFFFFF"/>
                  </a:solidFill>
                  <a:latin typeface="Arial" panose="020B0604020202020204" pitchFamily="34" charset="0"/>
                  <a:ea typeface="Cambria"/>
                  <a:cs typeface="Arial" panose="020B0604020202020204" pitchFamily="34" charset="0"/>
                  <a:sym typeface="Cambria"/>
                </a:rPr>
                <a:t> </a:t>
              </a:r>
              <a:r>
                <a:rPr lang="en-US" sz="2500" b="1" dirty="0" err="1">
                  <a:solidFill>
                    <a:srgbClr val="FFFFFF"/>
                  </a:solidFill>
                  <a:latin typeface="Arial" panose="020B0604020202020204" pitchFamily="34" charset="0"/>
                  <a:ea typeface="Cambria"/>
                  <a:cs typeface="Arial" panose="020B0604020202020204" pitchFamily="34" charset="0"/>
                  <a:sym typeface="Cambria"/>
                </a:rPr>
                <a:t>liệu</a:t>
              </a:r>
              <a:r>
                <a:rPr lang="en-US" sz="2500" b="1" dirty="0">
                  <a:solidFill>
                    <a:srgbClr val="FFFFFF"/>
                  </a:solidFill>
                  <a:latin typeface="Arial" panose="020B0604020202020204" pitchFamily="34" charset="0"/>
                  <a:ea typeface="Cambria"/>
                  <a:cs typeface="Arial" panose="020B0604020202020204" pitchFamily="34" charset="0"/>
                  <a:sym typeface="Cambria"/>
                </a:rPr>
                <a:t> </a:t>
              </a:r>
            </a:p>
            <a:p>
              <a:pPr marL="0" marR="0" lvl="0" indent="0" algn="ctr" rtl="0">
                <a:lnSpc>
                  <a:spcPct val="90000"/>
                </a:lnSpc>
                <a:spcBef>
                  <a:spcPts val="0"/>
                </a:spcBef>
                <a:spcAft>
                  <a:spcPts val="0"/>
                </a:spcAft>
                <a:buClr>
                  <a:srgbClr val="FFFFFF"/>
                </a:buClr>
                <a:buSzPts val="2500"/>
                <a:buFont typeface="Cambria"/>
                <a:buNone/>
              </a:pPr>
              <a:r>
                <a:rPr lang="en-US" sz="2500" b="1" dirty="0" err="1">
                  <a:solidFill>
                    <a:srgbClr val="FFFFFF"/>
                  </a:solidFill>
                  <a:latin typeface="Arial" panose="020B0604020202020204" pitchFamily="34" charset="0"/>
                  <a:ea typeface="Cambria"/>
                  <a:cs typeface="Arial" panose="020B0604020202020204" pitchFamily="34" charset="0"/>
                  <a:sym typeface="Cambria"/>
                </a:rPr>
                <a:t>lịch</a:t>
              </a:r>
              <a:r>
                <a:rPr lang="en-US" sz="2500" b="1" dirty="0">
                  <a:solidFill>
                    <a:srgbClr val="FFFFFF"/>
                  </a:solidFill>
                  <a:latin typeface="Arial" panose="020B0604020202020204" pitchFamily="34" charset="0"/>
                  <a:ea typeface="Cambria"/>
                  <a:cs typeface="Arial" panose="020B0604020202020204" pitchFamily="34" charset="0"/>
                  <a:sym typeface="Cambria"/>
                </a:rPr>
                <a:t> </a:t>
              </a:r>
              <a:r>
                <a:rPr lang="en-US" sz="2500" b="1" dirty="0" err="1">
                  <a:solidFill>
                    <a:srgbClr val="FFFFFF"/>
                  </a:solidFill>
                  <a:latin typeface="Arial" panose="020B0604020202020204" pitchFamily="34" charset="0"/>
                  <a:ea typeface="Cambria"/>
                  <a:cs typeface="Arial" panose="020B0604020202020204" pitchFamily="34" charset="0"/>
                  <a:sym typeface="Cambria"/>
                </a:rPr>
                <a:t>sử</a:t>
              </a:r>
              <a:endParaRPr dirty="0">
                <a:latin typeface="Arial" panose="020B0604020202020204" pitchFamily="34" charset="0"/>
                <a:cs typeface="Arial" panose="020B0604020202020204" pitchFamily="34" charset="0"/>
              </a:endParaRPr>
            </a:p>
          </p:txBody>
        </p:sp>
        <p:sp>
          <p:nvSpPr>
            <p:cNvPr id="194" name="Google Shape;194;p11"/>
            <p:cNvSpPr/>
            <p:nvPr/>
          </p:nvSpPr>
          <p:spPr>
            <a:xfrm>
              <a:off x="4151" y="1224947"/>
              <a:ext cx="2496240" cy="3074399"/>
            </a:xfrm>
            <a:prstGeom prst="rect">
              <a:avLst/>
            </a:prstGeom>
            <a:solidFill>
              <a:srgbClr val="C9DDF0">
                <a:alpha val="89803"/>
              </a:srgbClr>
            </a:solidFill>
            <a:ln w="25400" cap="flat" cmpd="sng">
              <a:solidFill>
                <a:srgbClr val="C9DD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5" name="Google Shape;195;p11"/>
            <p:cNvSpPr txBox="1"/>
            <p:nvPr/>
          </p:nvSpPr>
          <p:spPr>
            <a:xfrm>
              <a:off x="4151"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hóa</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đơn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hoặc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tế</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án</a:t>
              </a:r>
              <a:endParaRPr sz="1600" dirty="0">
                <a:latin typeface="Arial" panose="020B0604020202020204" pitchFamily="34" charset="0"/>
                <a:cs typeface="Arial" panose="020B0604020202020204" pitchFamily="34" charset="0"/>
              </a:endParaRPr>
            </a:p>
            <a:p>
              <a:pPr marL="228600" marR="0" lvl="1" indent="-228600" algn="l" rtl="0">
                <a:lnSpc>
                  <a:spcPct val="130000"/>
                </a:lnSpc>
                <a:spcBef>
                  <a:spcPts val="30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cần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đại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bình</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endParaRPr sz="1600" dirty="0">
                <a:latin typeface="Arial" panose="020B0604020202020204" pitchFamily="34" charset="0"/>
                <a:cs typeface="Arial" panose="020B0604020202020204" pitchFamily="34" charset="0"/>
              </a:endParaRPr>
            </a:p>
            <a:p>
              <a:pPr marL="228600" marR="0" lvl="1" indent="-101600" algn="l" rtl="0">
                <a:lnSpc>
                  <a:spcPct val="130000"/>
                </a:lnSpc>
                <a:spcBef>
                  <a:spcPts val="300"/>
                </a:spcBef>
                <a:spcAft>
                  <a:spcPts val="0"/>
                </a:spcAft>
                <a:buClr>
                  <a:schemeClr val="dk1"/>
                </a:buClr>
                <a:buSzPts val="2000"/>
                <a:buFont typeface="Calibri"/>
                <a:buNone/>
              </a:pPr>
              <a:endParaRPr sz="16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196" name="Google Shape;196;p11"/>
            <p:cNvSpPr/>
            <p:nvPr/>
          </p:nvSpPr>
          <p:spPr>
            <a:xfrm>
              <a:off x="2849865" y="244460"/>
              <a:ext cx="2496240" cy="980487"/>
            </a:xfrm>
            <a:prstGeom prst="rect">
              <a:avLst/>
            </a:prstGeom>
            <a:solidFill>
              <a:srgbClr val="03ACD8"/>
            </a:solidFill>
            <a:ln w="25400" cap="flat" cmpd="sng">
              <a:solidFill>
                <a:srgbClr val="03AC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7" name="Google Shape;197;p11"/>
            <p:cNvSpPr txBox="1"/>
            <p:nvPr/>
          </p:nvSpPr>
          <p:spPr>
            <a:xfrm>
              <a:off x="2849865" y="244460"/>
              <a:ext cx="2496240" cy="980487"/>
            </a:xfrm>
            <a:prstGeom prst="rect">
              <a:avLst/>
            </a:prstGeom>
            <a:noFill/>
            <a:ln>
              <a:noFill/>
            </a:ln>
          </p:spPr>
          <p:txBody>
            <a:bodyPr spcFirstLastPara="1" wrap="square" lIns="199125" tIns="113775" rIns="199125" bIns="113775" anchor="ctr" anchorCtr="0">
              <a:noAutofit/>
            </a:bodyPr>
            <a:lstStyle/>
            <a:p>
              <a:pPr marL="0" marR="0" lvl="0" indent="0" algn="ctr" rtl="0">
                <a:lnSpc>
                  <a:spcPct val="90000"/>
                </a:lnSpc>
                <a:spcBef>
                  <a:spcPts val="0"/>
                </a:spcBef>
                <a:spcAft>
                  <a:spcPts val="0"/>
                </a:spcAft>
                <a:buClr>
                  <a:srgbClr val="FFFFFF"/>
                </a:buClr>
                <a:buSzPts val="2800"/>
                <a:buFont typeface="Cambria"/>
                <a:buNone/>
              </a:pPr>
              <a:r>
                <a:rPr lang="en-US" sz="2800" b="1">
                  <a:solidFill>
                    <a:srgbClr val="FFFFFF"/>
                  </a:solidFill>
                  <a:latin typeface="Arial" panose="020B0604020202020204" pitchFamily="34" charset="0"/>
                  <a:ea typeface="Cambria"/>
                  <a:cs typeface="Arial" panose="020B0604020202020204" pitchFamily="34" charset="0"/>
                  <a:sym typeface="Cambria"/>
                </a:rPr>
                <a:t>Thống kê hồi quy</a:t>
              </a:r>
              <a:endParaRPr>
                <a:latin typeface="Arial" panose="020B0604020202020204" pitchFamily="34" charset="0"/>
                <a:cs typeface="Arial" panose="020B0604020202020204" pitchFamily="34" charset="0"/>
              </a:endParaRPr>
            </a:p>
          </p:txBody>
        </p:sp>
        <p:sp>
          <p:nvSpPr>
            <p:cNvPr id="198" name="Google Shape;198;p11"/>
            <p:cNvSpPr/>
            <p:nvPr/>
          </p:nvSpPr>
          <p:spPr>
            <a:xfrm>
              <a:off x="2849865" y="1224947"/>
              <a:ext cx="2496240" cy="3074399"/>
            </a:xfrm>
            <a:prstGeom prst="rect">
              <a:avLst/>
            </a:prstGeom>
            <a:solidFill>
              <a:srgbClr val="C9E2F0">
                <a:alpha val="89803"/>
              </a:srgbClr>
            </a:solidFill>
            <a:ln w="25400" cap="flat" cmpd="sng">
              <a:solidFill>
                <a:srgbClr val="C9E2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9" name="Google Shape;199;p11"/>
            <p:cNvSpPr txBox="1"/>
            <p:nvPr/>
          </p:nvSpPr>
          <p:spPr>
            <a:xfrm>
              <a:off x="2849865"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Dùng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lập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(VD: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thời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sản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xây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mô</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hình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hồi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endParaRPr sz="1600" b="0" i="0" u="none" strike="noStrike" cap="none" dirty="0">
                <a:solidFill>
                  <a:srgbClr val="000000"/>
                </a:solidFill>
                <a:latin typeface="Arial" panose="020B0604020202020204" pitchFamily="34" charset="0"/>
                <a:cs typeface="Arial" panose="020B0604020202020204" pitchFamily="34" charset="0"/>
                <a:sym typeface="Arial"/>
              </a:endParaRPr>
            </a:p>
          </p:txBody>
        </p:sp>
        <p:sp>
          <p:nvSpPr>
            <p:cNvPr id="200" name="Google Shape;200;p11"/>
            <p:cNvSpPr/>
            <p:nvPr/>
          </p:nvSpPr>
          <p:spPr>
            <a:xfrm>
              <a:off x="5695579" y="244460"/>
              <a:ext cx="2496240" cy="980487"/>
            </a:xfrm>
            <a:prstGeom prst="rect">
              <a:avLst/>
            </a:prstGeom>
            <a:solidFill>
              <a:srgbClr val="06BED9"/>
            </a:solidFill>
            <a:ln w="25400" cap="flat" cmpd="sng">
              <a:solidFill>
                <a:srgbClr val="06BE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1" name="Google Shape;201;p11"/>
            <p:cNvSpPr txBox="1"/>
            <p:nvPr/>
          </p:nvSpPr>
          <p:spPr>
            <a:xfrm>
              <a:off x="5695579"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Mô hình hóa hệ thống</a:t>
              </a:r>
              <a:endParaRPr>
                <a:latin typeface="Arial" panose="020B0604020202020204" pitchFamily="34" charset="0"/>
                <a:cs typeface="Arial" panose="020B0604020202020204" pitchFamily="34" charset="0"/>
              </a:endParaRPr>
            </a:p>
          </p:txBody>
        </p:sp>
        <p:sp>
          <p:nvSpPr>
            <p:cNvPr id="202" name="Google Shape;202;p11"/>
            <p:cNvSpPr/>
            <p:nvPr/>
          </p:nvSpPr>
          <p:spPr>
            <a:xfrm>
              <a:off x="5695579" y="1224947"/>
              <a:ext cx="2496240" cy="3074399"/>
            </a:xfrm>
            <a:prstGeom prst="rect">
              <a:avLst/>
            </a:prstGeom>
            <a:solidFill>
              <a:srgbClr val="C9E7F0">
                <a:alpha val="89803"/>
              </a:srgbClr>
            </a:solidFill>
            <a:ln w="25400" cap="flat" cmpd="sng">
              <a:solidFill>
                <a:srgbClr val="C9E7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3" name="Google Shape;203;p11"/>
            <p:cNvSpPr txBox="1"/>
            <p:nvPr/>
          </p:nvSpPr>
          <p:spPr>
            <a:xfrm>
              <a:off x="5695579"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khi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phức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tạp</a:t>
              </a:r>
              <a:endParaRPr sz="1600" dirty="0">
                <a:latin typeface="Arial" panose="020B0604020202020204" pitchFamily="34" charset="0"/>
                <a:cs typeface="Arial" panose="020B0604020202020204" pitchFamily="34" charset="0"/>
              </a:endParaRPr>
            </a:p>
            <a:p>
              <a:pPr marL="228600" marR="0" lvl="1" indent="-228600" algn="l" rtl="0">
                <a:lnSpc>
                  <a:spcPct val="130000"/>
                </a:lnSpc>
                <a:spcBef>
                  <a:spcPts val="30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Dùng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phân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hồi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tuyến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đa</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nhiệt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sản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etc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sz="1600" dirty="0">
                <a:latin typeface="Arial" panose="020B0604020202020204" pitchFamily="34" charset="0"/>
                <a:cs typeface="Arial" panose="020B0604020202020204" pitchFamily="34" charset="0"/>
              </a:endParaRPr>
            </a:p>
            <a:p>
              <a:pPr marL="228600" marR="0" lvl="1" indent="-101600" algn="l" rtl="0">
                <a:lnSpc>
                  <a:spcPct val="130000"/>
                </a:lnSpc>
                <a:spcBef>
                  <a:spcPts val="300"/>
                </a:spcBef>
                <a:spcAft>
                  <a:spcPts val="0"/>
                </a:spcAft>
                <a:buClr>
                  <a:schemeClr val="dk1"/>
                </a:buClr>
                <a:buSzPts val="2000"/>
                <a:buFont typeface="Courier New"/>
                <a:buNone/>
              </a:pPr>
              <a:endParaRPr sz="16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204" name="Google Shape;204;p11"/>
            <p:cNvSpPr/>
            <p:nvPr/>
          </p:nvSpPr>
          <p:spPr>
            <a:xfrm>
              <a:off x="8541294" y="244460"/>
              <a:ext cx="2496240" cy="980487"/>
            </a:xfrm>
            <a:prstGeom prst="rect">
              <a:avLst/>
            </a:prstGeom>
            <a:solidFill>
              <a:srgbClr val="0ACFD8"/>
            </a:solidFill>
            <a:ln w="25400" cap="flat" cmpd="sng">
              <a:solidFill>
                <a:srgbClr val="0ACF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5" name="Google Shape;205;p11"/>
            <p:cNvSpPr txBox="1"/>
            <p:nvPr/>
          </p:nvSpPr>
          <p:spPr>
            <a:xfrm>
              <a:off x="8541294"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Mô phỏng năng lượng</a:t>
              </a:r>
              <a:endParaRPr>
                <a:latin typeface="Arial" panose="020B0604020202020204" pitchFamily="34" charset="0"/>
                <a:cs typeface="Arial" panose="020B0604020202020204" pitchFamily="34" charset="0"/>
              </a:endParaRPr>
            </a:p>
          </p:txBody>
        </p:sp>
        <p:sp>
          <p:nvSpPr>
            <p:cNvPr id="206" name="Google Shape;206;p11"/>
            <p:cNvSpPr/>
            <p:nvPr/>
          </p:nvSpPr>
          <p:spPr>
            <a:xfrm>
              <a:off x="8541294" y="1224947"/>
              <a:ext cx="2496240" cy="3074399"/>
            </a:xfrm>
            <a:prstGeom prst="rect">
              <a:avLst/>
            </a:prstGeom>
            <a:solidFill>
              <a:srgbClr val="C9ECF0">
                <a:alpha val="89803"/>
              </a:srgbClr>
            </a:solidFill>
            <a:ln w="25400" cap="flat" cmpd="sng">
              <a:solidFill>
                <a:srgbClr val="C9EC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7" name="Google Shape;207;p11"/>
            <p:cNvSpPr txBox="1"/>
            <p:nvPr/>
          </p:nvSpPr>
          <p:spPr>
            <a:xfrm>
              <a:off x="8541294"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Dùng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trình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mới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hoặc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có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quá</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khứ</a:t>
              </a:r>
              <a:endParaRPr sz="1600" dirty="0">
                <a:latin typeface="Arial" panose="020B0604020202020204" pitchFamily="34" charset="0"/>
                <a:cs typeface="Arial" panose="020B0604020202020204" pitchFamily="34" charset="0"/>
              </a:endParaRPr>
            </a:p>
            <a:p>
              <a:pPr marL="228600" marR="0" lvl="1" indent="-228600" algn="l" rtl="0">
                <a:lnSpc>
                  <a:spcPct val="130000"/>
                </a:lnSpc>
                <a:spcBef>
                  <a:spcPts val="30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phần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mềm</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eQuest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EnergyPlus</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mô</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phỏng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baseline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giả</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endParaRPr sz="1600" dirty="0">
                <a:latin typeface="Arial" panose="020B0604020202020204" pitchFamily="34" charset="0"/>
                <a:cs typeface="Arial" panose="020B0604020202020204" pitchFamily="34" charset="0"/>
              </a:endParaRPr>
            </a:p>
            <a:p>
              <a:pPr marL="228600" marR="0" lvl="1" indent="-101600" algn="l" rtl="0">
                <a:lnSpc>
                  <a:spcPct val="130000"/>
                </a:lnSpc>
                <a:spcBef>
                  <a:spcPts val="300"/>
                </a:spcBef>
                <a:spcAft>
                  <a:spcPts val="0"/>
                </a:spcAft>
                <a:buClr>
                  <a:schemeClr val="dk1"/>
                </a:buClr>
                <a:buSzPts val="2000"/>
                <a:buFont typeface="Courier New"/>
                <a:buNone/>
              </a:pPr>
              <a:endParaRPr sz="16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ĐIỀU KIỆN VẬN HÀNH (OPERATING CONDITIONS)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13" name="Google Shape;213;p12"/>
          <p:cNvSpPr txBox="1"/>
          <p:nvPr/>
        </p:nvSpPr>
        <p:spPr>
          <a:xfrm>
            <a:off x="555950" y="2248858"/>
            <a:ext cx="11080100" cy="16312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Arial" panose="020B0604020202020204" pitchFamily="34" charset="0"/>
                <a:ea typeface="Cambria"/>
                <a:cs typeface="Arial" panose="020B0604020202020204" pitchFamily="34" charset="0"/>
                <a:sym typeface="Cambria"/>
              </a:rPr>
              <a:t>Khái niệm:</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rgbClr val="000000"/>
              </a:buClr>
              <a:buSzPts val="2000"/>
              <a:buFont typeface="Arial"/>
              <a:buChar char="•"/>
            </a:pPr>
            <a:r>
              <a:rPr lang="en-US" sz="2000" b="1">
                <a:solidFill>
                  <a:srgbClr val="000000"/>
                </a:solidFill>
                <a:latin typeface="Arial" panose="020B0604020202020204" pitchFamily="34" charset="0"/>
                <a:ea typeface="Cambria"/>
                <a:cs typeface="Arial" panose="020B0604020202020204" pitchFamily="34" charset="0"/>
                <a:sym typeface="Cambria"/>
              </a:rPr>
              <a:t>Yếu tố ảnh hưởng trực tiếp đến mức sử dụng năng lượng trong công trình/ trang thiết bị, ngoài tác động của các biện pháp năng lượng (ECMs)</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Arial" panose="020B0604020202020204" pitchFamily="34" charset="0"/>
                <a:ea typeface="Cambria"/>
                <a:cs typeface="Arial" panose="020B0604020202020204" pitchFamily="34" charset="0"/>
                <a:sym typeface="Cambria"/>
              </a:rPr>
              <a:t>Nếu điều kiện này thay đổi giữa thời điểm “trước” và “sau” khi triển khai ECM</a:t>
            </a:r>
            <a:endParaRPr>
              <a:latin typeface="Arial" panose="020B0604020202020204" pitchFamily="34" charset="0"/>
              <a:cs typeface="Arial" panose="020B0604020202020204" pitchFamily="34" charset="0"/>
            </a:endParaRPr>
          </a:p>
          <a:p>
            <a:pPr marL="342900" marR="0" lvl="6" indent="-342900" algn="l" rtl="0">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 Điều chỉnh lại Baseline hoặc Measured Use để xác định lượng tiết kiệm thực tế</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pSp>
        <p:nvGrpSpPr>
          <p:cNvPr id="214" name="Google Shape;214;p12"/>
          <p:cNvGrpSpPr/>
          <p:nvPr/>
        </p:nvGrpSpPr>
        <p:grpSpPr>
          <a:xfrm>
            <a:off x="3729839" y="3879900"/>
            <a:ext cx="4978307" cy="2977344"/>
            <a:chOff x="1813011" y="-170"/>
            <a:chExt cx="3070186" cy="2977344"/>
          </a:xfrm>
        </p:grpSpPr>
        <p:sp>
          <p:nvSpPr>
            <p:cNvPr id="215" name="Google Shape;215;p12"/>
            <p:cNvSpPr/>
            <p:nvPr/>
          </p:nvSpPr>
          <p:spPr>
            <a:xfrm>
              <a:off x="3700354" y="21168"/>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16" name="Google Shape;216;p12"/>
            <p:cNvSpPr txBox="1"/>
            <p:nvPr/>
          </p:nvSpPr>
          <p:spPr>
            <a:xfrm>
              <a:off x="3700354" y="21168"/>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Arial" panose="020B0604020202020204" pitchFamily="34" charset="0"/>
                  <a:ea typeface="Cambria"/>
                  <a:cs typeface="Arial" panose="020B0604020202020204" pitchFamily="34" charset="0"/>
                  <a:sym typeface="Cambria"/>
                </a:rPr>
                <a:t>Tải sử dụng</a:t>
              </a:r>
              <a:endParaRPr sz="1800" b="0">
                <a:solidFill>
                  <a:schemeClr val="dk1"/>
                </a:solidFill>
                <a:latin typeface="Arial" panose="020B0604020202020204" pitchFamily="34" charset="0"/>
                <a:ea typeface="Cambria"/>
                <a:cs typeface="Arial" panose="020B0604020202020204" pitchFamily="34" charset="0"/>
                <a:sym typeface="Cambria"/>
              </a:endParaRPr>
            </a:p>
          </p:txBody>
        </p:sp>
        <p:sp>
          <p:nvSpPr>
            <p:cNvPr id="217" name="Google Shape;217;p12"/>
            <p:cNvSpPr/>
            <p:nvPr/>
          </p:nvSpPr>
          <p:spPr>
            <a:xfrm>
              <a:off x="1965880" y="-170"/>
              <a:ext cx="2764449" cy="2764449"/>
            </a:xfrm>
            <a:custGeom>
              <a:avLst/>
              <a:gdLst/>
              <a:ahLst/>
              <a:cxnLst/>
              <a:rect l="l" t="t" r="r" b="b"/>
              <a:pathLst>
                <a:path w="120000" h="120000" extrusionOk="0">
                  <a:moveTo>
                    <a:pt x="100922" y="20820"/>
                  </a:moveTo>
                  <a:cubicBezTo>
                    <a:pt x="109526" y="29314"/>
                    <a:pt x="115107" y="40262"/>
                    <a:pt x="116850" y="52061"/>
                  </a:cubicBezTo>
                  <a:lnTo>
                    <a:pt x="119363" y="52096"/>
                  </a:lnTo>
                  <a:lnTo>
                    <a:pt x="115504" y="60759"/>
                  </a:lnTo>
                  <a:lnTo>
                    <a:pt x="110382" y="51973"/>
                  </a:lnTo>
                  <a:lnTo>
                    <a:pt x="112884" y="52007"/>
                  </a:lnTo>
                  <a:cubicBezTo>
                    <a:pt x="111025" y="41467"/>
                    <a:pt x="105540" y="31764"/>
                    <a:pt x="97244" y="24341"/>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18" name="Google Shape;218;p12"/>
            <p:cNvSpPr/>
            <p:nvPr/>
          </p:nvSpPr>
          <p:spPr>
            <a:xfrm>
              <a:off x="4145895" y="139240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19" name="Google Shape;219;p12"/>
            <p:cNvSpPr txBox="1"/>
            <p:nvPr/>
          </p:nvSpPr>
          <p:spPr>
            <a:xfrm>
              <a:off x="4145895" y="139240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dirty="0">
                  <a:solidFill>
                    <a:schemeClr val="dk1"/>
                  </a:solidFill>
                  <a:latin typeface="Arial" panose="020B0604020202020204" pitchFamily="34" charset="0"/>
                  <a:ea typeface="Cambria"/>
                  <a:cs typeface="Arial" panose="020B0604020202020204" pitchFamily="34" charset="0"/>
                  <a:sym typeface="Cambria"/>
                </a:rPr>
                <a:t>Thời </a:t>
              </a:r>
              <a:r>
                <a:rPr lang="en-US" sz="1800" b="0" dirty="0" err="1">
                  <a:solidFill>
                    <a:schemeClr val="dk1"/>
                  </a:solidFill>
                  <a:latin typeface="Arial" panose="020B0604020202020204" pitchFamily="34" charset="0"/>
                  <a:ea typeface="Cambria"/>
                  <a:cs typeface="Arial" panose="020B0604020202020204" pitchFamily="34" charset="0"/>
                  <a:sym typeface="Cambria"/>
                </a:rPr>
                <a:t>tiết</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Môi</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trường</a:t>
              </a:r>
              <a:endParaRPr sz="1800" b="0" dirty="0">
                <a:solidFill>
                  <a:schemeClr val="dk1"/>
                </a:solidFill>
                <a:latin typeface="Arial" panose="020B0604020202020204" pitchFamily="34" charset="0"/>
                <a:ea typeface="Cambria"/>
                <a:cs typeface="Arial" panose="020B0604020202020204" pitchFamily="34" charset="0"/>
                <a:sym typeface="Cambria"/>
              </a:endParaRPr>
            </a:p>
          </p:txBody>
        </p:sp>
        <p:sp>
          <p:nvSpPr>
            <p:cNvPr id="220" name="Google Shape;220;p12"/>
            <p:cNvSpPr/>
            <p:nvPr/>
          </p:nvSpPr>
          <p:spPr>
            <a:xfrm>
              <a:off x="1965880" y="-170"/>
              <a:ext cx="2764449" cy="2764449"/>
            </a:xfrm>
            <a:custGeom>
              <a:avLst/>
              <a:gdLst/>
              <a:ahLst/>
              <a:cxnLst/>
              <a:rect l="l" t="t" r="r" b="b"/>
              <a:pathLst>
                <a:path w="120000" h="120000" extrusionOk="0">
                  <a:moveTo>
                    <a:pt x="95315" y="104036"/>
                  </a:moveTo>
                  <a:cubicBezTo>
                    <a:pt x="89020" y="108807"/>
                    <a:pt x="81772" y="112251"/>
                    <a:pt x="74032" y="114147"/>
                  </a:cubicBezTo>
                  <a:lnTo>
                    <a:pt x="74799" y="118093"/>
                  </a:lnTo>
                  <a:lnTo>
                    <a:pt x="70076" y="111843"/>
                  </a:lnTo>
                  <a:lnTo>
                    <a:pt x="72099" y="104203"/>
                  </a:lnTo>
                  <a:lnTo>
                    <a:pt x="72866" y="108147"/>
                  </a:lnTo>
                  <a:lnTo>
                    <a:pt x="72866" y="108147"/>
                  </a:lnTo>
                  <a:cubicBezTo>
                    <a:pt x="79756" y="106570"/>
                    <a:pt x="86239" y="103741"/>
                    <a:pt x="91938" y="99825"/>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1" name="Google Shape;221;p12"/>
            <p:cNvSpPr/>
            <p:nvPr/>
          </p:nvSpPr>
          <p:spPr>
            <a:xfrm>
              <a:off x="2979453" y="223987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2" name="Google Shape;222;p12"/>
            <p:cNvSpPr txBox="1"/>
            <p:nvPr/>
          </p:nvSpPr>
          <p:spPr>
            <a:xfrm>
              <a:off x="2934451" y="1630496"/>
              <a:ext cx="931852" cy="737302"/>
            </a:xfrm>
            <a:prstGeom prst="rect">
              <a:avLst/>
            </a:prstGeom>
            <a:solidFill>
              <a:schemeClr val="bg1"/>
            </a:solid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dirty="0" err="1">
                  <a:solidFill>
                    <a:schemeClr val="dk1"/>
                  </a:solidFill>
                  <a:latin typeface="Arial" panose="020B0604020202020204" pitchFamily="34" charset="0"/>
                  <a:ea typeface="Cambria"/>
                  <a:cs typeface="Arial" panose="020B0604020202020204" pitchFamily="34" charset="0"/>
                  <a:sym typeface="Cambria"/>
                </a:rPr>
                <a:t>Sản</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lượng</a:t>
              </a:r>
              <a:r>
                <a:rPr lang="en-US" sz="1800" b="0" dirty="0">
                  <a:solidFill>
                    <a:schemeClr val="dk1"/>
                  </a:solidFill>
                  <a:latin typeface="Arial" panose="020B0604020202020204" pitchFamily="34" charset="0"/>
                  <a:ea typeface="Cambria"/>
                  <a:cs typeface="Arial" panose="020B0604020202020204" pitchFamily="34" charset="0"/>
                  <a:sym typeface="Cambria"/>
                </a:rPr>
                <a:t>/</a:t>
              </a:r>
            </a:p>
            <a:p>
              <a:pPr marL="0" marR="0" lvl="0" indent="0" algn="ctr" rtl="0">
                <a:lnSpc>
                  <a:spcPct val="90000"/>
                </a:lnSpc>
                <a:spcBef>
                  <a:spcPts val="0"/>
                </a:spcBef>
                <a:spcAft>
                  <a:spcPts val="0"/>
                </a:spcAft>
                <a:buClr>
                  <a:schemeClr val="dk1"/>
                </a:buClr>
                <a:buSzPts val="1800"/>
                <a:buFont typeface="Cambria"/>
                <a:buNone/>
              </a:pPr>
              <a:r>
                <a:rPr lang="en-US" sz="1800" b="0" dirty="0" err="1">
                  <a:solidFill>
                    <a:schemeClr val="dk1"/>
                  </a:solidFill>
                  <a:latin typeface="Arial" panose="020B0604020202020204" pitchFamily="34" charset="0"/>
                  <a:ea typeface="Cambria"/>
                  <a:cs typeface="Arial" panose="020B0604020202020204" pitchFamily="34" charset="0"/>
                  <a:sym typeface="Cambria"/>
                </a:rPr>
                <a:t>Hoạt</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động</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sản</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xuất</a:t>
              </a:r>
              <a:endParaRPr sz="1800" b="0" dirty="0">
                <a:solidFill>
                  <a:schemeClr val="dk1"/>
                </a:solidFill>
                <a:latin typeface="Arial" panose="020B0604020202020204" pitchFamily="34" charset="0"/>
                <a:ea typeface="Cambria"/>
                <a:cs typeface="Arial" panose="020B0604020202020204" pitchFamily="34" charset="0"/>
                <a:sym typeface="Cambria"/>
              </a:endParaRPr>
            </a:p>
          </p:txBody>
        </p:sp>
        <p:sp>
          <p:nvSpPr>
            <p:cNvPr id="223" name="Google Shape;223;p12"/>
            <p:cNvSpPr/>
            <p:nvPr/>
          </p:nvSpPr>
          <p:spPr>
            <a:xfrm>
              <a:off x="1965880" y="-170"/>
              <a:ext cx="2764449" cy="2764449"/>
            </a:xfrm>
            <a:custGeom>
              <a:avLst/>
              <a:gdLst/>
              <a:ahLst/>
              <a:cxnLst/>
              <a:rect l="l" t="t" r="r" b="b"/>
              <a:pathLst>
                <a:path w="120000" h="120000" extrusionOk="0">
                  <a:moveTo>
                    <a:pt x="49336" y="114868"/>
                  </a:moveTo>
                  <a:lnTo>
                    <a:pt x="49336" y="114868"/>
                  </a:lnTo>
                  <a:cubicBezTo>
                    <a:pt x="42037" y="113527"/>
                    <a:pt x="35076" y="110823"/>
                    <a:pt x="28837" y="106904"/>
                  </a:cubicBezTo>
                  <a:lnTo>
                    <a:pt x="27034" y="109152"/>
                  </a:lnTo>
                  <a:lnTo>
                    <a:pt x="26366" y="101939"/>
                  </a:lnTo>
                  <a:lnTo>
                    <a:pt x="34154" y="100274"/>
                  </a:lnTo>
                  <a:lnTo>
                    <a:pt x="32371" y="102497"/>
                  </a:lnTo>
                  <a:lnTo>
                    <a:pt x="32371" y="102497"/>
                  </a:lnTo>
                  <a:cubicBezTo>
                    <a:pt x="37953" y="105606"/>
                    <a:pt x="44101" y="107747"/>
                    <a:pt x="50513" y="108814"/>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4" name="Google Shape;224;p12"/>
            <p:cNvSpPr/>
            <p:nvPr/>
          </p:nvSpPr>
          <p:spPr>
            <a:xfrm>
              <a:off x="1813011" y="139240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5" name="Google Shape;225;p12"/>
            <p:cNvSpPr txBox="1"/>
            <p:nvPr/>
          </p:nvSpPr>
          <p:spPr>
            <a:xfrm>
              <a:off x="1813011" y="139240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Arial" panose="020B0604020202020204" pitchFamily="34" charset="0"/>
                  <a:ea typeface="Cambria"/>
                  <a:cs typeface="Arial" panose="020B0604020202020204" pitchFamily="34" charset="0"/>
                  <a:sym typeface="Cambria"/>
                </a:rPr>
                <a:t>Mức độ bảo trì</a:t>
              </a:r>
              <a:endParaRPr sz="1800" b="0">
                <a:solidFill>
                  <a:schemeClr val="dk1"/>
                </a:solidFill>
                <a:latin typeface="Arial" panose="020B0604020202020204" pitchFamily="34" charset="0"/>
                <a:ea typeface="Cambria"/>
                <a:cs typeface="Arial" panose="020B0604020202020204" pitchFamily="34" charset="0"/>
                <a:sym typeface="Cambria"/>
              </a:endParaRPr>
            </a:p>
          </p:txBody>
        </p:sp>
        <p:sp>
          <p:nvSpPr>
            <p:cNvPr id="226" name="Google Shape;226;p12"/>
            <p:cNvSpPr/>
            <p:nvPr/>
          </p:nvSpPr>
          <p:spPr>
            <a:xfrm>
              <a:off x="1965880" y="-170"/>
              <a:ext cx="2764449" cy="2764449"/>
            </a:xfrm>
            <a:custGeom>
              <a:avLst/>
              <a:gdLst/>
              <a:ahLst/>
              <a:cxnLst/>
              <a:rect l="l" t="t" r="r" b="b"/>
              <a:pathLst>
                <a:path w="120000" h="120000" extrusionOk="0">
                  <a:moveTo>
                    <a:pt x="2572" y="60786"/>
                  </a:moveTo>
                  <a:lnTo>
                    <a:pt x="2572" y="60786"/>
                  </a:lnTo>
                  <a:cubicBezTo>
                    <a:pt x="2387" y="48023"/>
                    <a:pt x="6706" y="35583"/>
                    <a:pt x="14808" y="25539"/>
                  </a:cubicBezTo>
                  <a:lnTo>
                    <a:pt x="12676" y="23498"/>
                  </a:lnTo>
                  <a:lnTo>
                    <a:pt x="20908" y="22572"/>
                  </a:lnTo>
                  <a:lnTo>
                    <a:pt x="20410" y="30903"/>
                  </a:lnTo>
                  <a:lnTo>
                    <a:pt x="18285" y="28869"/>
                  </a:lnTo>
                  <a:lnTo>
                    <a:pt x="18285" y="28869"/>
                  </a:lnTo>
                  <a:cubicBezTo>
                    <a:pt x="10433" y="37883"/>
                    <a:pt x="6236" y="49155"/>
                    <a:pt x="6421" y="60733"/>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7" name="Google Shape;227;p12"/>
            <p:cNvSpPr/>
            <p:nvPr/>
          </p:nvSpPr>
          <p:spPr>
            <a:xfrm>
              <a:off x="2258553" y="21168"/>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8" name="Google Shape;228;p12"/>
            <p:cNvSpPr txBox="1"/>
            <p:nvPr/>
          </p:nvSpPr>
          <p:spPr>
            <a:xfrm>
              <a:off x="2258553" y="21168"/>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Arial" panose="020B0604020202020204" pitchFamily="34" charset="0"/>
                  <a:ea typeface="Cambria"/>
                  <a:cs typeface="Arial" panose="020B0604020202020204" pitchFamily="34" charset="0"/>
                  <a:sym typeface="Cambria"/>
                </a:rPr>
                <a:t>Cách vận hành</a:t>
              </a:r>
              <a:endParaRPr sz="1800" b="0">
                <a:solidFill>
                  <a:schemeClr val="dk1"/>
                </a:solidFill>
                <a:latin typeface="Arial" panose="020B0604020202020204" pitchFamily="34" charset="0"/>
                <a:ea typeface="Cambria"/>
                <a:cs typeface="Arial" panose="020B0604020202020204" pitchFamily="34" charset="0"/>
                <a:sym typeface="Cambria"/>
              </a:endParaRPr>
            </a:p>
          </p:txBody>
        </p:sp>
        <p:sp>
          <p:nvSpPr>
            <p:cNvPr id="229" name="Google Shape;229;p12"/>
            <p:cNvSpPr/>
            <p:nvPr/>
          </p:nvSpPr>
          <p:spPr>
            <a:xfrm>
              <a:off x="1965880" y="-170"/>
              <a:ext cx="2764449" cy="2764449"/>
            </a:xfrm>
            <a:custGeom>
              <a:avLst/>
              <a:gdLst/>
              <a:ahLst/>
              <a:cxnLst/>
              <a:rect l="l" t="t" r="r" b="b"/>
              <a:pathLst>
                <a:path w="120000" h="120000" extrusionOk="0">
                  <a:moveTo>
                    <a:pt x="49837" y="5042"/>
                  </a:moveTo>
                  <a:lnTo>
                    <a:pt x="49837" y="5042"/>
                  </a:lnTo>
                  <a:cubicBezTo>
                    <a:pt x="55468" y="4058"/>
                    <a:pt x="61218" y="3897"/>
                    <a:pt x="66898" y="4565"/>
                  </a:cubicBezTo>
                  <a:lnTo>
                    <a:pt x="67622" y="651"/>
                  </a:lnTo>
                  <a:lnTo>
                    <a:pt x="69601" y="8076"/>
                  </a:lnTo>
                  <a:lnTo>
                    <a:pt x="65042" y="14601"/>
                  </a:lnTo>
                  <a:lnTo>
                    <a:pt x="65765" y="10690"/>
                  </a:lnTo>
                  <a:lnTo>
                    <a:pt x="65765" y="10690"/>
                  </a:lnTo>
                  <a:cubicBezTo>
                    <a:pt x="60833" y="10196"/>
                    <a:pt x="55850" y="10338"/>
                    <a:pt x="50960" y="11113"/>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3953</Words>
  <Application>Microsoft Office PowerPoint</Application>
  <PresentationFormat>Widescreen</PresentationFormat>
  <Paragraphs>442</Paragraphs>
  <Slides>36</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Cambria</vt:lpstr>
      <vt:lpstr>Courier New</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Nguyễn Thị Ngọc Quỳnh</cp:lastModifiedBy>
  <cp:revision>2</cp:revision>
  <dcterms:created xsi:type="dcterms:W3CDTF">2024-10-28T02:26:51Z</dcterms:created>
  <dcterms:modified xsi:type="dcterms:W3CDTF">2025-09-30T08:09:57Z</dcterms:modified>
</cp:coreProperties>
</file>